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8" r:id="rId5"/>
    <p:sldId id="259" r:id="rId6"/>
    <p:sldId id="263" r:id="rId7"/>
    <p:sldId id="260" r:id="rId8"/>
    <p:sldId id="261" r:id="rId9"/>
    <p:sldId id="262"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785E415-8A42-440A-86D7-54ECD31E27B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3B9279B-447B-4FE9-9C59-2CDF34394C75}" type="datetimeFigureOut">
              <a:rPr lang="ru-RU" smtClean="0"/>
              <a:t>18.01.2013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785E415-8A42-440A-86D7-54ECD31E27B1}"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3B9279B-447B-4FE9-9C59-2CDF34394C75}" type="datetimeFigureOut">
              <a:rPr lang="ru-RU" smtClean="0"/>
              <a:t>18.01.2013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785E415-8A42-440A-86D7-54ECD31E27B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Закись азота – наркотик!</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807293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183880" cy="4986880"/>
          </a:xfrm>
        </p:spPr>
        <p:txBody>
          <a:bodyPr>
            <a:noAutofit/>
          </a:bodyPr>
          <a:lstStyle/>
          <a:p>
            <a:r>
              <a:rPr lang="ru-RU" sz="1600" dirty="0"/>
              <a:t>Что такое </a:t>
            </a:r>
            <a:r>
              <a:rPr lang="ru-RU" sz="1600" dirty="0" smtClean="0"/>
              <a:t>Закись азота?</a:t>
            </a:r>
          </a:p>
          <a:p>
            <a:pPr marL="0" indent="0" algn="just">
              <a:buNone/>
            </a:pP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Оксонитрид</a:t>
            </a: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азота(I) (</a:t>
            </a:r>
            <a:r>
              <a:rPr lang="ru-RU" sz="1600" dirty="0" err="1">
                <a:latin typeface="Times New Roman" pitchFamily="18" charset="0"/>
                <a:cs typeface="Times New Roman" pitchFamily="18" charset="0"/>
              </a:rPr>
              <a:t>nitrogenium</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oxydulatum</a:t>
            </a:r>
            <a:r>
              <a:rPr lang="ru-RU" sz="1600" dirty="0">
                <a:latin typeface="Times New Roman" pitchFamily="18" charset="0"/>
                <a:cs typeface="Times New Roman" pitchFamily="18" charset="0"/>
              </a:rPr>
              <a:t>) - при нормальной температуре это бесцветный негорючий газ с приятным запахом и сладковатым привкусом, тяжелее воздуха (относительная плотность 1,527). Химическая формула (N2O). Растворим в воде (1:2). При 0°C и давлении 30 </a:t>
            </a:r>
            <a:r>
              <a:rPr lang="ru-RU" sz="1600" dirty="0" err="1">
                <a:latin typeface="Times New Roman" pitchFamily="18" charset="0"/>
                <a:cs typeface="Times New Roman" pitchFamily="18" charset="0"/>
              </a:rPr>
              <a:t>атм</a:t>
            </a:r>
            <a:r>
              <a:rPr lang="ru-RU" sz="1600" dirty="0">
                <a:latin typeface="Times New Roman" pitchFamily="18" charset="0"/>
                <a:cs typeface="Times New Roman" pitchFamily="18" charset="0"/>
              </a:rPr>
              <a:t>, а также при обычной температуре и давлении 40 </a:t>
            </a:r>
            <a:r>
              <a:rPr lang="ru-RU" sz="1600" dirty="0" err="1">
                <a:latin typeface="Times New Roman" pitchFamily="18" charset="0"/>
                <a:cs typeface="Times New Roman" pitchFamily="18" charset="0"/>
              </a:rPr>
              <a:t>атм</a:t>
            </a:r>
            <a:r>
              <a:rPr lang="ru-RU" sz="1600" dirty="0">
                <a:latin typeface="Times New Roman" pitchFamily="18" charset="0"/>
                <a:cs typeface="Times New Roman" pitchFamily="18" charset="0"/>
              </a:rPr>
              <a:t> сгущается в бесцветную жидкость. Из 1 кг жидкой закиси азота образуется 500 литров газа. Не воспламеняется, но поддерживает горение. Смеси с эфиром, циклопропаном, </a:t>
            </a:r>
            <a:r>
              <a:rPr lang="ru-RU" sz="1600" dirty="0" smtClean="0">
                <a:latin typeface="Times New Roman" pitchFamily="18" charset="0"/>
                <a:cs typeface="Times New Roman" pitchFamily="18" charset="0"/>
              </a:rPr>
              <a:t>хлорэтилом </a:t>
            </a:r>
            <a:r>
              <a:rPr lang="ru-RU" sz="1600" dirty="0">
                <a:latin typeface="Times New Roman" pitchFamily="18" charset="0"/>
                <a:cs typeface="Times New Roman" pitchFamily="18" charset="0"/>
              </a:rPr>
              <a:t>в определённых концентрациях взрывоопасны. </a:t>
            </a:r>
            <a:endParaRPr lang="ru-RU" sz="1600" dirty="0" smtClean="0">
              <a:latin typeface="Times New Roman" pitchFamily="18" charset="0"/>
              <a:cs typeface="Times New Roman" pitchFamily="18" charset="0"/>
            </a:endParaRPr>
          </a:p>
          <a:p>
            <a:pPr marL="0" indent="0" algn="just">
              <a:buNone/>
            </a:pPr>
            <a:r>
              <a:rPr lang="ru-RU" sz="1600" dirty="0" smtClean="0">
                <a:latin typeface="Times New Roman" pitchFamily="18" charset="0"/>
                <a:cs typeface="Times New Roman" pitchFamily="18" charset="0"/>
              </a:rPr>
              <a:t>     Сленговые </a:t>
            </a:r>
            <a:r>
              <a:rPr lang="ru-RU" sz="1600" dirty="0">
                <a:latin typeface="Times New Roman" pitchFamily="18" charset="0"/>
                <a:cs typeface="Times New Roman" pitchFamily="18" charset="0"/>
              </a:rPr>
              <a:t>названия: оксид </a:t>
            </a:r>
            <a:r>
              <a:rPr lang="ru-RU" sz="1600" dirty="0" err="1">
                <a:latin typeface="Times New Roman" pitchFamily="18" charset="0"/>
                <a:cs typeface="Times New Roman" pitchFamily="18" charset="0"/>
              </a:rPr>
              <a:t>диазота</a:t>
            </a:r>
            <a:r>
              <a:rPr lang="ru-RU" sz="1600" dirty="0">
                <a:latin typeface="Times New Roman" pitchFamily="18" charset="0"/>
                <a:cs typeface="Times New Roman" pitchFamily="18" charset="0"/>
              </a:rPr>
              <a:t>, веселящий газ, закись азота, </a:t>
            </a:r>
            <a:r>
              <a:rPr lang="ru-RU" sz="1600" dirty="0" err="1" smtClean="0">
                <a:latin typeface="Times New Roman" pitchFamily="18" charset="0"/>
                <a:cs typeface="Times New Roman" pitchFamily="18" charset="0"/>
              </a:rPr>
              <a:t>оксонитрид</a:t>
            </a:r>
            <a:r>
              <a:rPr lang="ru-RU" sz="1600" dirty="0" smtClean="0">
                <a:latin typeface="Times New Roman" pitchFamily="18" charset="0"/>
                <a:cs typeface="Times New Roman" pitchFamily="18" charset="0"/>
              </a:rPr>
              <a:t> </a:t>
            </a:r>
            <a:r>
              <a:rPr lang="ru-RU" sz="1600" dirty="0">
                <a:latin typeface="Times New Roman" pitchFamily="18" charset="0"/>
                <a:cs typeface="Times New Roman" pitchFamily="18" charset="0"/>
              </a:rPr>
              <a:t>азота. </a:t>
            </a:r>
          </a:p>
          <a:p>
            <a:pPr marL="0" indent="0" algn="just">
              <a:buNone/>
            </a:pPr>
            <a:r>
              <a:rPr lang="ru-RU" sz="1600" dirty="0" smtClean="0">
                <a:latin typeface="Times New Roman" pitchFamily="18" charset="0"/>
                <a:cs typeface="Times New Roman" pitchFamily="18" charset="0"/>
              </a:rPr>
              <a:t>     Используется </a:t>
            </a:r>
            <a:r>
              <a:rPr lang="ru-RU" sz="1600" dirty="0">
                <a:latin typeface="Times New Roman" pitchFamily="18" charset="0"/>
                <a:cs typeface="Times New Roman" pitchFamily="18" charset="0"/>
              </a:rPr>
              <a:t>в основном как средство для ингаляционного наркоза, в основном в сочетании с другими препаратами (из-за недостаточно сильного обезболивающего действия). В то же время это соединение можно назвать самым безопасным средством для наркоза, так как после его применения почти не бывает осложнений. Также иногда используется для улучшения технических характеристик двигателей внутреннего сгорания. Вещество, содержащее закись азота, и горючее впрыскиваются во впускной (всасывающий) коллектор двигателя. Снижает температуру всасываемого в двигатель воздуха, обеспечивая плотный поступающий заряд смеси. Увеличивает содержание кислорода в поступающем заряде (воздух содержит лишь 22% кислорода по весу). Повышает скорость (интенсивность) сгорания в цилиндрах двигателя. </a:t>
            </a:r>
          </a:p>
          <a:p>
            <a:pPr marL="0" indent="0" algn="just">
              <a:buNone/>
            </a:pPr>
            <a:r>
              <a:rPr lang="ru-RU" sz="1600" dirty="0" smtClean="0">
                <a:latin typeface="Times New Roman" pitchFamily="18" charset="0"/>
                <a:cs typeface="Times New Roman" pitchFamily="18" charset="0"/>
              </a:rPr>
              <a:t>     Токсикоманы </a:t>
            </a:r>
            <a:r>
              <a:rPr lang="ru-RU" sz="1600" dirty="0">
                <a:latin typeface="Times New Roman" pitchFamily="18" charset="0"/>
                <a:cs typeface="Times New Roman" pitchFamily="18" charset="0"/>
              </a:rPr>
              <a:t>употребляют его </a:t>
            </a:r>
            <a:r>
              <a:rPr lang="ru-RU" sz="1600" dirty="0" err="1">
                <a:latin typeface="Times New Roman" pitchFamily="18" charset="0"/>
                <a:cs typeface="Times New Roman" pitchFamily="18" charset="0"/>
              </a:rPr>
              <a:t>ингаляционно</a:t>
            </a:r>
            <a:r>
              <a:rPr lang="ru-RU" sz="1600" dirty="0">
                <a:latin typeface="Times New Roman" pitchFamily="18" charset="0"/>
                <a:cs typeface="Times New Roman" pitchFamily="18" charset="0"/>
              </a:rPr>
              <a:t>, в основном с использованием воздушных шариков.</a:t>
            </a:r>
          </a:p>
        </p:txBody>
      </p:sp>
    </p:spTree>
    <p:extLst>
      <p:ext uri="{BB962C8B-B14F-4D97-AF65-F5344CB8AC3E}">
        <p14:creationId xmlns:p14="http://schemas.microsoft.com/office/powerpoint/2010/main" val="2006608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3074" name="Picture 2" descr="C:\Users\Владелец\Desktop\1129bc04-d7fa-47cd-b899-5810a86b58e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88640"/>
            <a:ext cx="4523232" cy="299923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Владелец\Desktop\P919243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3285878"/>
            <a:ext cx="4572000" cy="3421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256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lgn="just">
              <a:buNone/>
            </a:pP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Роспотребнадзор</a:t>
            </a:r>
            <a:r>
              <a:rPr lang="ru-RU" sz="1800" dirty="0" smtClean="0">
                <a:latin typeface="Times New Roman" pitchFamily="18" charset="0"/>
                <a:cs typeface="Times New Roman" pitchFamily="18" charset="0"/>
              </a:rPr>
              <a:t> </a:t>
            </a:r>
            <a:r>
              <a:rPr lang="ru-RU" sz="1800" dirty="0">
                <a:latin typeface="Times New Roman" pitchFamily="18" charset="0"/>
                <a:cs typeface="Times New Roman" pitchFamily="18" charset="0"/>
              </a:rPr>
              <a:t>отмечает, что в последнее время широкое распространение получило употребление N2O — веселящего газа, особенно молодыми людьми. Между тем, допустимо применять этот продукт лишь в </a:t>
            </a:r>
            <a:r>
              <a:rPr lang="ru-RU" sz="1800" dirty="0" smtClean="0">
                <a:latin typeface="Times New Roman" pitchFamily="18" charset="0"/>
                <a:cs typeface="Times New Roman" pitchFamily="18" charset="0"/>
              </a:rPr>
              <a:t>промышленном производстве.</a:t>
            </a:r>
          </a:p>
          <a:p>
            <a:pPr marL="0" indent="0" algn="just">
              <a:buNone/>
            </a:pPr>
            <a:endParaRPr lang="ru-RU" sz="1800" dirty="0" smtClean="0">
              <a:latin typeface="Times New Roman" pitchFamily="18" charset="0"/>
              <a:cs typeface="Times New Roman" pitchFamily="18" charset="0"/>
            </a:endParaRPr>
          </a:p>
          <a:p>
            <a:pPr marL="0" indent="0" algn="just">
              <a:buNone/>
            </a:pPr>
            <a:r>
              <a:rPr lang="ru-RU" sz="1800" dirty="0" smtClean="0">
                <a:latin typeface="Times New Roman" pitchFamily="18" charset="0"/>
                <a:cs typeface="Times New Roman" pitchFamily="18" charset="0"/>
              </a:rPr>
              <a:t>     В </a:t>
            </a:r>
            <a:r>
              <a:rPr lang="ru-RU" sz="1800" dirty="0">
                <a:latin typeface="Times New Roman" pitchFamily="18" charset="0"/>
                <a:cs typeface="Times New Roman" pitchFamily="18" charset="0"/>
              </a:rPr>
              <a:t>сети Интернет активно предлагается к продаже закись азота для индивидуального потребления. Получило распространение вдыхание N2O для веселящего эффекта. При этом «воздух </a:t>
            </a:r>
            <a:r>
              <a:rPr lang="ru-RU" sz="1800" dirty="0" err="1">
                <a:latin typeface="Times New Roman" pitchFamily="18" charset="0"/>
                <a:cs typeface="Times New Roman" pitchFamily="18" charset="0"/>
              </a:rPr>
              <a:t>Ибицы</a:t>
            </a:r>
            <a:r>
              <a:rPr lang="ru-RU" sz="1800" dirty="0">
                <a:latin typeface="Times New Roman" pitchFamily="18" charset="0"/>
                <a:cs typeface="Times New Roman" pitchFamily="18" charset="0"/>
              </a:rPr>
              <a:t>», «кислородные шарики» в рекламе характеризуются как совершенно легальная и безвредная, модная и популярная продукция</a:t>
            </a:r>
            <a:r>
              <a:rPr lang="ru-RU" sz="1800" dirty="0" smtClean="0">
                <a:latin typeface="Times New Roman" pitchFamily="18" charset="0"/>
                <a:cs typeface="Times New Roman" pitchFamily="18" charset="0"/>
              </a:rPr>
              <a:t>. Но это не так.</a:t>
            </a:r>
          </a:p>
          <a:p>
            <a:pPr marL="0" indent="0" algn="just">
              <a:buNone/>
            </a:pPr>
            <a:endParaRPr lang="ru-RU" sz="1800" dirty="0" smtClean="0">
              <a:latin typeface="Times New Roman" pitchFamily="18" charset="0"/>
              <a:cs typeface="Times New Roman" pitchFamily="18" charset="0"/>
            </a:endParaRPr>
          </a:p>
          <a:p>
            <a:pPr marL="0" indent="0" algn="just">
              <a:buNone/>
            </a:pPr>
            <a:r>
              <a:rPr lang="ru-RU" sz="1800" dirty="0" smtClean="0">
                <a:latin typeface="Times New Roman" pitchFamily="18" charset="0"/>
                <a:cs typeface="Times New Roman" pitchFamily="18" charset="0"/>
              </a:rPr>
              <a:t>     Закись </a:t>
            </a:r>
            <a:r>
              <a:rPr lang="ru-RU" sz="1800" dirty="0">
                <a:latin typeface="Times New Roman" pitchFamily="18" charset="0"/>
                <a:cs typeface="Times New Roman" pitchFamily="18" charset="0"/>
              </a:rPr>
              <a:t>азота оказывает токсическое действие на развитие клеток крови, вызывает при длительной (6 час.) экспозиции лейкопению, </a:t>
            </a:r>
            <a:r>
              <a:rPr lang="ru-RU" sz="1800" dirty="0" err="1">
                <a:latin typeface="Times New Roman" pitchFamily="18" charset="0"/>
                <a:cs typeface="Times New Roman" pitchFamily="18" charset="0"/>
              </a:rPr>
              <a:t>агранулоцитоз</a:t>
            </a:r>
            <a:r>
              <a:rPr lang="ru-RU" sz="1800" dirty="0">
                <a:latin typeface="Times New Roman" pitchFamily="18" charset="0"/>
                <a:cs typeface="Times New Roman" pitchFamily="18" charset="0"/>
              </a:rPr>
              <a:t>, аплазию костного мозга и </a:t>
            </a:r>
            <a:r>
              <a:rPr lang="ru-RU" sz="1800" dirty="0" err="1">
                <a:latin typeface="Times New Roman" pitchFamily="18" charset="0"/>
                <a:cs typeface="Times New Roman" pitchFamily="18" charset="0"/>
              </a:rPr>
              <a:t>мегалобластическую</a:t>
            </a:r>
            <a:r>
              <a:rPr lang="ru-RU" sz="1800" dirty="0">
                <a:latin typeface="Times New Roman" pitchFamily="18" charset="0"/>
                <a:cs typeface="Times New Roman" pitchFamily="18" charset="0"/>
              </a:rPr>
              <a:t> анемию. Если угнетение синтеза красных клеток крови (эритроцитов) является причиной анемии, которая проявляется, в первую очередь, слабостью и утомляемостью, то снижение количества лейкоцитов в крови (лейкопения) и резкое снижение содержания нейтрофилов (</a:t>
            </a:r>
            <a:r>
              <a:rPr lang="ru-RU" sz="1800" dirty="0" err="1">
                <a:latin typeface="Times New Roman" pitchFamily="18" charset="0"/>
                <a:cs typeface="Times New Roman" pitchFamily="18" charset="0"/>
              </a:rPr>
              <a:t>агранулоцитоз</a:t>
            </a:r>
            <a:r>
              <a:rPr lang="ru-RU" sz="1800" dirty="0">
                <a:latin typeface="Times New Roman" pitchFamily="18" charset="0"/>
                <a:cs typeface="Times New Roman" pitchFamily="18" charset="0"/>
              </a:rPr>
              <a:t>), имеют более тяжелые проявления в виде инфекционных заболеваний, с которыми организм в силу отсутствия ответственных за иммунитет клеток (лейкоцитов, нейтрофилов), справиться не может.</a:t>
            </a:r>
          </a:p>
        </p:txBody>
      </p:sp>
    </p:spTree>
    <p:extLst>
      <p:ext uri="{BB962C8B-B14F-4D97-AF65-F5344CB8AC3E}">
        <p14:creationId xmlns:p14="http://schemas.microsoft.com/office/powerpoint/2010/main" val="3436695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Autofit/>
          </a:bodyPr>
          <a:lstStyle/>
          <a:p>
            <a:pPr marL="0" indent="0" algn="just">
              <a:buNone/>
            </a:pPr>
            <a:r>
              <a:rPr lang="ru-RU" sz="2000" dirty="0">
                <a:latin typeface="Times New Roman" pitchFamily="18" charset="0"/>
                <a:cs typeface="Times New Roman" pitchFamily="18" charset="0"/>
              </a:rPr>
              <a:t>Еще более грозным осложнением применения закиси азота является поражение спинного мозга в виде дегенерации задних рогов спинного мозга (</a:t>
            </a:r>
            <a:r>
              <a:rPr lang="ru-RU" sz="2000" dirty="0" err="1">
                <a:latin typeface="Times New Roman" pitchFamily="18" charset="0"/>
                <a:cs typeface="Times New Roman" pitchFamily="18" charset="0"/>
              </a:rPr>
              <a:t>фуникулярный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миелоз</a:t>
            </a:r>
            <a:r>
              <a:rPr lang="ru-RU" sz="2000" dirty="0">
                <a:latin typeface="Times New Roman" pitchFamily="18" charset="0"/>
                <a:cs typeface="Times New Roman" pitchFamily="18" charset="0"/>
              </a:rPr>
              <a:t>), проявляющееся парезами и параличами конечностей (то есть неспособностью человека совершать движения конечностями), нарушением чувствительности, неспособностью контролировать опорожнение тазовых органов. Развитие указанных неврологических проявлений связано с вытеснением витамина В12  из организма закись азота. Вред от нарушений в спинном мозге требует длительного лечения.</a:t>
            </a:r>
          </a:p>
          <a:p>
            <a:pPr algn="just"/>
            <a:endParaRPr lang="ru-RU" sz="2000" dirty="0">
              <a:latin typeface="Times New Roman" pitchFamily="18" charset="0"/>
              <a:cs typeface="Times New Roman" pitchFamily="18" charset="0"/>
            </a:endParaRPr>
          </a:p>
          <a:p>
            <a:pPr marL="0" indent="0" algn="just">
              <a:buNone/>
            </a:pPr>
            <a:r>
              <a:rPr lang="ru-RU" sz="2000" dirty="0">
                <a:latin typeface="Times New Roman" pitchFamily="18" charset="0"/>
                <a:cs typeface="Times New Roman" pitchFamily="18" charset="0"/>
              </a:rPr>
              <a:t>Тератогенный эффект (развитие уродств) закиси азота установлен в экспериментах, проявляется при употреблении ее во время беременности, особенно, в первом триместре. Закись азота быстро проникает через плаценту, через 2-19 минут концентрация закиси азота в крови вены пуповины составляет 80% от уровня в крови матери. Длительное вдыхание закиси азота иногда сопровождается рождением малыша с низкими показателями по шкале </a:t>
            </a:r>
            <a:r>
              <a:rPr lang="ru-RU" sz="2000" dirty="0" err="1">
                <a:latin typeface="Times New Roman" pitchFamily="18" charset="0"/>
                <a:cs typeface="Times New Roman" pitchFamily="18" charset="0"/>
              </a:rPr>
              <a:t>Апгар</a:t>
            </a:r>
            <a:r>
              <a:rPr lang="ru-RU" sz="2000" dirty="0">
                <a:latin typeface="Times New Roman" pitchFamily="18" charset="0"/>
                <a:cs typeface="Times New Roman" pitchFamily="18" charset="0"/>
              </a:rPr>
              <a:t>.</a:t>
            </a:r>
          </a:p>
        </p:txBody>
      </p:sp>
    </p:spTree>
    <p:extLst>
      <p:ext uri="{BB962C8B-B14F-4D97-AF65-F5344CB8AC3E}">
        <p14:creationId xmlns:p14="http://schemas.microsoft.com/office/powerpoint/2010/main" val="2777531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C:\Users\Владелец\Desktop\1348832990_921262_7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1"/>
            <a:ext cx="8437266" cy="6671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455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183880" cy="4187952"/>
          </a:xfrm>
        </p:spPr>
        <p:txBody>
          <a:bodyPr>
            <a:noAutofit/>
          </a:bodyPr>
          <a:lstStyle/>
          <a:p>
            <a:pPr algn="just"/>
            <a:r>
              <a:rPr lang="ru-RU" sz="2000" dirty="0" smtClean="0">
                <a:latin typeface="Times New Roman" pitchFamily="18" charset="0"/>
                <a:cs typeface="Times New Roman" pitchFamily="18" charset="0"/>
              </a:rPr>
              <a:t>    Не </a:t>
            </a:r>
            <a:r>
              <a:rPr lang="ru-RU" sz="2000" dirty="0">
                <a:latin typeface="Times New Roman" pitchFamily="18" charset="0"/>
                <a:cs typeface="Times New Roman" pitchFamily="18" charset="0"/>
              </a:rPr>
              <a:t>менее опасным последствием немедицинского применения закиси азота является и развитие психологической зависимости. Как любое вещество, способное изменять состояние сознания, закись азота вред наносит, вызывая эту зависимость в силу того, что по своему действию приносит приятные для человека ощущения (веселье). Опыт пережитых ощущений при немедицинском употреблении закиси азота не остается бесследным – в памяти хранится информация об этих ощущениях, а значит, человек может возвращаться к употреблению веселящего газа снова, тем самым подвергая себя опасности развития всех физических последствий, начиная со смертельной аноксии и заканчивая развитием уродств у плодов. </a:t>
            </a:r>
            <a:endParaRPr lang="ru-RU" sz="2000" dirty="0" smtClean="0">
              <a:latin typeface="Times New Roman" pitchFamily="18" charset="0"/>
              <a:cs typeface="Times New Roman" pitchFamily="18" charset="0"/>
            </a:endParaRPr>
          </a:p>
          <a:p>
            <a:pPr algn="just"/>
            <a:r>
              <a:rPr lang="ru-RU" sz="2000" dirty="0">
                <a:latin typeface="Times New Roman" pitchFamily="18" charset="0"/>
                <a:cs typeface="Times New Roman" pitchFamily="18" charset="0"/>
              </a:rPr>
              <a:t> </a:t>
            </a:r>
            <a:r>
              <a:rPr lang="ru-RU" sz="2000" dirty="0" smtClean="0">
                <a:latin typeface="Times New Roman" pitchFamily="18" charset="0"/>
                <a:cs typeface="Times New Roman" pitchFamily="18" charset="0"/>
              </a:rPr>
              <a:t>    Несомненно</a:t>
            </a:r>
            <a:r>
              <a:rPr lang="ru-RU" sz="2000" dirty="0">
                <a:latin typeface="Times New Roman" pitchFamily="18" charset="0"/>
                <a:cs typeface="Times New Roman" pitchFamily="18" charset="0"/>
              </a:rPr>
              <a:t>, что склонность человека к изменению сознания, проявившаяся при немедицинском употреблении закиси азота, может вылиться в употребление других </a:t>
            </a:r>
            <a:r>
              <a:rPr lang="ru-RU" sz="2000" dirty="0" err="1">
                <a:latin typeface="Times New Roman" pitchFamily="18" charset="0"/>
                <a:cs typeface="Times New Roman" pitchFamily="18" charset="0"/>
              </a:rPr>
              <a:t>психоактивных</a:t>
            </a:r>
            <a:r>
              <a:rPr lang="ru-RU" sz="2000" dirty="0">
                <a:latin typeface="Times New Roman" pitchFamily="18" charset="0"/>
                <a:cs typeface="Times New Roman" pitchFamily="18" charset="0"/>
              </a:rPr>
              <a:t> и наркотических веществ, которые вызывают развитие наркомании и токсикомании. Именно на это направлен замысел </a:t>
            </a:r>
            <a:r>
              <a:rPr lang="ru-RU" sz="2000" dirty="0" err="1">
                <a:latin typeface="Times New Roman" pitchFamily="18" charset="0"/>
                <a:cs typeface="Times New Roman" pitchFamily="18" charset="0"/>
              </a:rPr>
              <a:t>наркодилеров</a:t>
            </a:r>
            <a:r>
              <a:rPr lang="ru-RU" sz="2000" dirty="0">
                <a:latin typeface="Times New Roman" pitchFamily="18" charset="0"/>
                <a:cs typeface="Times New Roman" pitchFamily="18" charset="0"/>
              </a:rPr>
              <a:t>, продвигающих закись азота (веселящий газ) как безопасный и модный аналог наркотиков.</a:t>
            </a:r>
          </a:p>
        </p:txBody>
      </p:sp>
    </p:spTree>
    <p:extLst>
      <p:ext uri="{BB962C8B-B14F-4D97-AF65-F5344CB8AC3E}">
        <p14:creationId xmlns:p14="http://schemas.microsoft.com/office/powerpoint/2010/main" val="1250793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183880" cy="1051560"/>
          </a:xfrm>
        </p:spPr>
        <p:txBody>
          <a:bodyPr>
            <a:normAutofit fontScale="90000"/>
          </a:bodyPr>
          <a:lstStyle/>
          <a:p>
            <a:pPr algn="ctr"/>
            <a:r>
              <a:rPr lang="ru-RU" dirty="0"/>
              <a:t>Признаки употребления </a:t>
            </a:r>
            <a:r>
              <a:rPr lang="ru-RU" dirty="0" smtClean="0"/>
              <a:t>закиси азота.</a:t>
            </a:r>
            <a:endParaRPr lang="ru-RU" dirty="0"/>
          </a:p>
        </p:txBody>
      </p:sp>
      <p:sp>
        <p:nvSpPr>
          <p:cNvPr id="3" name="Объект 2"/>
          <p:cNvSpPr>
            <a:spLocks noGrp="1"/>
          </p:cNvSpPr>
          <p:nvPr>
            <p:ph idx="1"/>
          </p:nvPr>
        </p:nvSpPr>
        <p:spPr>
          <a:xfrm>
            <a:off x="467544" y="1628800"/>
            <a:ext cx="8183880" cy="4187952"/>
          </a:xfrm>
        </p:spPr>
        <p:txBody>
          <a:bodyPr>
            <a:normAutofit/>
          </a:bodyPr>
          <a:lstStyle/>
          <a:p>
            <a:pPr algn="just"/>
            <a:r>
              <a:rPr lang="ru-RU" dirty="0">
                <a:latin typeface="Times New Roman" pitchFamily="18" charset="0"/>
                <a:cs typeface="Times New Roman" pitchFamily="18" charset="0"/>
              </a:rPr>
              <a:t>При краткосрочном применении глупое поведение, беспричинный безудержный смех, головокружение, частые головные боли, частые падения в обморок и частые потери сознания.</a:t>
            </a:r>
          </a:p>
          <a:p>
            <a:pPr algn="just"/>
            <a:r>
              <a:rPr lang="ru-RU" dirty="0">
                <a:latin typeface="Times New Roman" pitchFamily="18" charset="0"/>
                <a:cs typeface="Times New Roman" pitchFamily="18" charset="0"/>
              </a:rPr>
              <a:t>При долгосрочном применении кратковременная амнезия, </a:t>
            </a:r>
            <a:r>
              <a:rPr lang="ru-RU" dirty="0" err="1">
                <a:latin typeface="Times New Roman" pitchFamily="18" charset="0"/>
                <a:cs typeface="Times New Roman" pitchFamily="18" charset="0"/>
              </a:rPr>
              <a:t>эмоциональая</a:t>
            </a:r>
            <a:r>
              <a:rPr lang="ru-RU" dirty="0">
                <a:latin typeface="Times New Roman" pitchFamily="18" charset="0"/>
                <a:cs typeface="Times New Roman" pitchFamily="18" charset="0"/>
              </a:rPr>
              <a:t> неустойчивость, нарушение мыслительных процессов, ухудшение слуха и осязания, шаткая походка, невнятность речи, постепенная атрофия мозга.</a:t>
            </a:r>
          </a:p>
        </p:txBody>
      </p:sp>
    </p:spTree>
    <p:extLst>
      <p:ext uri="{BB962C8B-B14F-4D97-AF65-F5344CB8AC3E}">
        <p14:creationId xmlns:p14="http://schemas.microsoft.com/office/powerpoint/2010/main" val="1121651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descr="C:\Users\Владелец\Desktop\веселящий-газ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424936" cy="6515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412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83</TotalTime>
  <Words>779</Words>
  <Application>Microsoft Office PowerPoint</Application>
  <PresentationFormat>Экран (4:3)</PresentationFormat>
  <Paragraphs>19</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Аспект</vt:lpstr>
      <vt:lpstr>Закись азота – наркотик!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Признаки употребления закиси азота.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Закись азота – наркотик!</dc:title>
  <dc:creator>Владелец</dc:creator>
  <cp:lastModifiedBy>user</cp:lastModifiedBy>
  <cp:revision>7</cp:revision>
  <dcterms:created xsi:type="dcterms:W3CDTF">2012-10-22T10:12:22Z</dcterms:created>
  <dcterms:modified xsi:type="dcterms:W3CDTF">2013-01-18T06:02:38Z</dcterms:modified>
</cp:coreProperties>
</file>