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1C3B48-1F90-4D20-9848-4DBEE0716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2FA833-F040-4B64-B11D-8CA014FD1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76C0B7-4881-44AD-9072-83A55E14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B82DF2-5D3D-4773-871E-2E5C899CA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6FA571-ACF2-46F8-8563-C541F95F6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13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B6B95C-E1FB-4105-A513-C1BAE2CE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D8F3A7-8E2B-471F-8D2A-ADDF9257C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15BAE6-572E-4F3E-87BE-CB307D885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CE6249-B7BA-4D96-AC41-2DC5C672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F47F84-E6CD-4DCE-82D7-A991A5926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26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3F830A5-5B8A-4B32-A124-6D52126EB3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7D77F8-CB30-4BAE-84DD-DD18F4875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35ABBC-FE03-49DC-9E50-CEA077B17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792CEE-FC89-4EFE-8E5C-B22A4B0D2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2244C0-0E53-48FA-9BDC-E04DBDD0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31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8A3D0F-4DFB-484B-97C1-3B6FCAA40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9C0BDA-757D-47B7-BA44-C5D7FF7A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E82724-758D-4F73-968C-4D60040FE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58921-2219-4877-86A4-22A38964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022B7F-827C-4223-B537-C096A55B3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48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2A800-656A-4AC5-9E07-49A4BBC93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4D2D05-F303-40F5-A6ED-1D521A382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58D079-CD95-43B5-A9A4-3C87CCF53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680CFA-B114-40B6-AB2D-FD5F3EFB7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4C0859-DE11-4A9F-AF3B-F4FC87495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02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24D86-8906-4CB7-8DEC-CEAE7D09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20AA96-645B-45EF-8C24-60A419D18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EAAC62-45D7-4F50-A3D9-6F7A77F9B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3CE0A2-5987-482C-B4EC-C3AD3DF5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775810-24A2-4706-8F5D-3C11F80A6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04CBF3-7B02-47D0-8DD3-3CF21542D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93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1D9221-8609-4917-9A50-A2229B46D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DA3775-FD5C-4979-9DE1-209A30819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5515B8C-18EB-4441-AFAA-2DBEE9AB3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AF318B8-B935-476C-AE0F-7FA7859FC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D5B52F-625A-45E8-AE3B-1462B4253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C7461FD-544A-4F24-B415-4A2A289F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8CAF917-9CF2-4A3B-8BA3-D300B1916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4613BF4-C9DA-4212-AB8E-53F3EA62E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4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F84E10-5A61-44AB-A9C3-2EF9DCA4F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AA81F7A-7C28-4C8E-A076-9B0C6EE9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DB933C5-FF4E-46C4-992A-0FC278730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F779B3E-4ABB-491F-9F95-17A984D7F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0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0A571FA-7992-4D3E-A9BC-52D7B8DC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92B739D-B84B-4B5A-A5B8-040C49E18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F06096-806E-4BFB-85FB-09069AD8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80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AE7983-347B-4210-8F57-FAD1538AA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4D76D8-0715-4FD0-BBE1-D67982F02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DF2295-2C14-479F-AFA4-4429105B4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E36BB7-7907-4D3C-B5E9-9F546DFE3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1B44E2-4EFA-4545-90FC-570F999C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0F29A3-CCB9-4A45-A359-E75B504F8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902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7C7684-6DAC-41A5-BCCA-1847F9D8C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509A20-5F41-4C5D-9F7D-18FE8A677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E26CD53-1511-4DE9-B2DF-B5EB23CDB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17F436-EE36-442D-BA59-1486EDF3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B4071E-0235-46D7-8ECD-B8B1BB4EC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843422D-42C1-4F4C-A118-F120FF051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56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0F10B-6EB0-405A-AB6C-A8C468DE3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07B4B59-9815-475E-9E60-98FFCFC34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314BB0-4760-4939-AF8B-B671D53EC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C823F-D13A-4987-B4AF-1153B510B188}" type="datetimeFigureOut">
              <a:rPr lang="ru-RU" smtClean="0"/>
              <a:t>28.08.2021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BE393-49C2-48F4-B7B9-41782328F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747D6B-8DCA-447B-8492-58940F94ED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DC63-D435-4450-A74A-7A5F863702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46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7" Target="../media/image6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5.jpeg" Type="http://schemas.openxmlformats.org/officeDocument/2006/relationships/image"/><Relationship Id="rId5" Target="../media/image4.pn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3" Target="../media/image23.jpeg" Type="http://schemas.openxmlformats.org/officeDocument/2006/relationships/image"/><Relationship Id="rId2" Target="../media/image22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25.jpeg" Type="http://schemas.openxmlformats.org/officeDocument/2006/relationships/image"/><Relationship Id="rId5" Target="../media/image3.jpeg" Type="http://schemas.openxmlformats.org/officeDocument/2006/relationships/image"/><Relationship Id="rId4" Target="../media/image24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7.jpeg" Type="http://schemas.openxmlformats.org/officeDocument/2006/relationships/image"/><Relationship Id="rId4" Target="../media/image1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3.jpeg" Type="http://schemas.openxmlformats.org/officeDocument/2006/relationships/image"/><Relationship Id="rId4" Target="../media/image1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Relationship Id="rId5" Target="../media/image13.jpe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Relationship Id="rId6" Target="../media/image17.png" Type="http://schemas.openxmlformats.org/officeDocument/2006/relationships/image"/><Relationship Id="rId5" Target="../media/image16.emf" Type="http://schemas.openxmlformats.org/officeDocument/2006/relationships/image"/><Relationship Id="rId4" Target="../media/image15.pn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1.xml" Type="http://schemas.openxmlformats.org/officeDocument/2006/relationships/slideLayout"/><Relationship Id="rId4" Target="../media/image3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1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FA69AAE0-49D5-4C8B-8BA2-55898C00E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descr="Наука - Научно-исследовательский институт кардиологии" id="1028" name="Picture 4">
            <a:extLst>
              <a:ext uri="{FF2B5EF4-FFF2-40B4-BE49-F238E27FC236}">
                <a16:creationId xmlns:a16="http://schemas.microsoft.com/office/drawing/2014/main" id="{7EDB917D-C391-4351-9F93-EAD05A1EECE6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4"/>
          <a:stretch/>
        </p:blipFill>
        <p:spPr bwMode="auto">
          <a:xfrm>
            <a:off x="-4" y="-4"/>
            <a:ext cx="7534640" cy="6857984"/>
          </a:xfrm>
          <a:custGeom>
            <a:avLst/>
            <a:gdLst/>
            <a:ahLst/>
            <a:cxnLst/>
            <a:rect b="b" l="l" r="r" t="t"/>
            <a:pathLst>
              <a:path h="6857984" w="7534640">
                <a:moveTo>
                  <a:pt x="0" y="0"/>
                </a:moveTo>
                <a:lnTo>
                  <a:pt x="7534640" y="0"/>
                </a:lnTo>
                <a:lnTo>
                  <a:pt x="7534640" y="3832811"/>
                </a:lnTo>
                <a:lnTo>
                  <a:pt x="7344853" y="3826712"/>
                </a:lnTo>
                <a:cubicBezTo>
                  <a:pt x="7344853" y="3826712"/>
                  <a:pt x="7341511" y="3826712"/>
                  <a:pt x="7341511" y="3826712"/>
                </a:cubicBezTo>
                <a:cubicBezTo>
                  <a:pt x="7274667" y="3823370"/>
                  <a:pt x="7211169" y="3823370"/>
                  <a:pt x="7144324" y="3820027"/>
                </a:cubicBezTo>
                <a:cubicBezTo>
                  <a:pt x="6913719" y="3820027"/>
                  <a:pt x="6683113" y="3820027"/>
                  <a:pt x="6455848" y="3820027"/>
                </a:cubicBezTo>
                <a:cubicBezTo>
                  <a:pt x="6231926" y="3910265"/>
                  <a:pt x="5987951" y="3833396"/>
                  <a:pt x="5767372" y="3903581"/>
                </a:cubicBezTo>
                <a:cubicBezTo>
                  <a:pt x="5533423" y="3900239"/>
                  <a:pt x="5312845" y="3970423"/>
                  <a:pt x="5082238" y="4000503"/>
                </a:cubicBezTo>
                <a:cubicBezTo>
                  <a:pt x="4908446" y="4013871"/>
                  <a:pt x="4731314" y="3997160"/>
                  <a:pt x="4570892" y="4067345"/>
                </a:cubicBezTo>
                <a:cubicBezTo>
                  <a:pt x="4447233" y="4124161"/>
                  <a:pt x="4350312" y="4197688"/>
                  <a:pt x="4483996" y="4348083"/>
                </a:cubicBezTo>
                <a:cubicBezTo>
                  <a:pt x="4644419" y="4344742"/>
                  <a:pt x="4627708" y="4598742"/>
                  <a:pt x="4788129" y="4561979"/>
                </a:cubicBezTo>
                <a:cubicBezTo>
                  <a:pt x="4754709" y="4678954"/>
                  <a:pt x="4641076" y="4618795"/>
                  <a:pt x="4600971" y="4705690"/>
                </a:cubicBezTo>
                <a:cubicBezTo>
                  <a:pt x="4684524" y="4779217"/>
                  <a:pt x="4844945" y="4725744"/>
                  <a:pt x="4871683" y="4879480"/>
                </a:cubicBezTo>
                <a:cubicBezTo>
                  <a:pt x="4838262" y="5039902"/>
                  <a:pt x="4945210" y="5019849"/>
                  <a:pt x="5032105" y="5029876"/>
                </a:cubicBezTo>
                <a:cubicBezTo>
                  <a:pt x="5239317" y="5049930"/>
                  <a:pt x="5439843" y="5063297"/>
                  <a:pt x="5643713" y="5096719"/>
                </a:cubicBezTo>
                <a:cubicBezTo>
                  <a:pt x="5693844" y="5106745"/>
                  <a:pt x="5810819" y="5083350"/>
                  <a:pt x="5800794" y="5186956"/>
                </a:cubicBezTo>
                <a:cubicBezTo>
                  <a:pt x="5790767" y="5270508"/>
                  <a:pt x="5700529" y="5240431"/>
                  <a:pt x="5643713" y="5243772"/>
                </a:cubicBezTo>
                <a:cubicBezTo>
                  <a:pt x="5329553" y="5283879"/>
                  <a:pt x="5012052" y="5220378"/>
                  <a:pt x="4701235" y="5223719"/>
                </a:cubicBezTo>
                <a:cubicBezTo>
                  <a:pt x="4664472" y="5223719"/>
                  <a:pt x="4657787" y="5334009"/>
                  <a:pt x="4577576" y="5297246"/>
                </a:cubicBezTo>
                <a:cubicBezTo>
                  <a:pt x="4788129" y="5397510"/>
                  <a:pt x="5767372" y="5424248"/>
                  <a:pt x="6094900" y="5477721"/>
                </a:cubicBezTo>
                <a:cubicBezTo>
                  <a:pt x="5754004" y="5858724"/>
                  <a:pt x="5429817" y="5628117"/>
                  <a:pt x="5159105" y="5842012"/>
                </a:cubicBezTo>
                <a:cubicBezTo>
                  <a:pt x="5159105" y="5842012"/>
                  <a:pt x="5212580" y="5842012"/>
                  <a:pt x="5443187" y="5912197"/>
                </a:cubicBezTo>
                <a:cubicBezTo>
                  <a:pt x="5627002" y="5969012"/>
                  <a:pt x="5536765" y="6049223"/>
                  <a:pt x="6001321" y="6202962"/>
                </a:cubicBezTo>
                <a:cubicBezTo>
                  <a:pt x="5824188" y="6253093"/>
                  <a:pt x="5593581" y="6156172"/>
                  <a:pt x="5506685" y="6416857"/>
                </a:cubicBezTo>
                <a:cubicBezTo>
                  <a:pt x="5643713" y="6463648"/>
                  <a:pt x="5807477" y="6420200"/>
                  <a:pt x="5904398" y="6543858"/>
                </a:cubicBezTo>
                <a:cubicBezTo>
                  <a:pt x="5934478" y="6580622"/>
                  <a:pt x="5964557" y="6604017"/>
                  <a:pt x="6001321" y="6624068"/>
                </a:cubicBezTo>
                <a:cubicBezTo>
                  <a:pt x="5984612" y="6630754"/>
                  <a:pt x="5964557" y="6637437"/>
                  <a:pt x="5951188" y="6644121"/>
                </a:cubicBezTo>
                <a:cubicBezTo>
                  <a:pt x="5977925" y="6667518"/>
                  <a:pt x="6663060" y="6794517"/>
                  <a:pt x="6836850" y="6797860"/>
                </a:cubicBezTo>
                <a:cubicBezTo>
                  <a:pt x="6761652" y="6822926"/>
                  <a:pt x="6636845" y="6844075"/>
                  <a:pt x="6553814" y="6856412"/>
                </a:cubicBezTo>
                <a:lnTo>
                  <a:pt x="6542822" y="6857984"/>
                </a:lnTo>
                <a:lnTo>
                  <a:pt x="0" y="685798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D912BB-C887-407E-BAE7-539CB8F60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3650" y="3962400"/>
            <a:ext cx="5505814" cy="1690409"/>
          </a:xfrm>
        </p:spPr>
        <p:txBody>
          <a:bodyPr anchor="b">
            <a:normAutofit/>
          </a:bodyPr>
          <a:lstStyle/>
          <a:p>
            <a:pPr algn="l"/>
            <a:r>
              <a:rPr lang="ru-RU" sz="4400"/>
              <a:t>Наука и технологии</a:t>
            </a:r>
            <a:endParaRPr dirty="0" lang="ru-RU" sz="440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A9CE285-1610-45C3-A137-95D9FF75190B}"/>
              </a:ext>
            </a:extLst>
          </p:cNvPr>
          <p:cNvSpPr>
            <a:spLocks noGrp="1"/>
          </p:cNvSpPr>
          <p:nvPr>
            <p:ph idx="1" type="subTitle"/>
          </p:nvPr>
        </p:nvSpPr>
        <p:spPr>
          <a:xfrm>
            <a:off x="6343650" y="5709565"/>
            <a:ext cx="5395975" cy="646785"/>
          </a:xfrm>
        </p:spPr>
        <p:txBody>
          <a:bodyPr>
            <a:normAutofit/>
          </a:bodyPr>
          <a:lstStyle/>
          <a:p>
            <a:pPr algn="l"/>
            <a:r>
              <a:rPr dirty="0" lang="ru-RU" sz="2800"/>
              <a:t>Урок знаний</a:t>
            </a:r>
          </a:p>
        </p:txBody>
      </p:sp>
      <p:pic>
        <p:nvPicPr>
          <p:cNvPr descr="Наука — Википедия" id="1026" name="Picture 2">
            <a:extLst>
              <a:ext uri="{FF2B5EF4-FFF2-40B4-BE49-F238E27FC236}">
                <a16:creationId xmlns:a16="http://schemas.microsoft.com/office/drawing/2014/main" id="{1564FA5C-04CF-4E02-9854-091BD42026E8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9" r="1"/>
          <a:stretch/>
        </p:blipFill>
        <p:spPr bwMode="auto">
          <a:xfrm>
            <a:off x="7909692" y="404599"/>
            <a:ext cx="1605920" cy="1371951"/>
          </a:xfrm>
          <a:custGeom>
            <a:avLst/>
            <a:gdLst/>
            <a:ahLst/>
            <a:cxnLst/>
            <a:rect b="b" l="l" r="r" t="t"/>
            <a:pathLst>
              <a:path h="3877247" w="4538463">
                <a:moveTo>
                  <a:pt x="0" y="0"/>
                </a:moveTo>
                <a:lnTo>
                  <a:pt x="4538463" y="0"/>
                </a:lnTo>
                <a:lnTo>
                  <a:pt x="4538463" y="3437173"/>
                </a:lnTo>
                <a:lnTo>
                  <a:pt x="4530710" y="3429000"/>
                </a:lnTo>
                <a:cubicBezTo>
                  <a:pt x="4370289" y="3495842"/>
                  <a:pt x="4239946" y="3686344"/>
                  <a:pt x="4056129" y="3636211"/>
                </a:cubicBezTo>
                <a:cubicBezTo>
                  <a:pt x="3872313" y="3589422"/>
                  <a:pt x="3788760" y="3830055"/>
                  <a:pt x="3618310" y="3756528"/>
                </a:cubicBezTo>
                <a:cubicBezTo>
                  <a:pt x="3394389" y="3823371"/>
                  <a:pt x="3163783" y="3823371"/>
                  <a:pt x="2933176" y="3810002"/>
                </a:cubicBezTo>
                <a:cubicBezTo>
                  <a:pt x="2702570" y="3840081"/>
                  <a:pt x="2471962" y="3873503"/>
                  <a:pt x="2238015" y="3850107"/>
                </a:cubicBezTo>
                <a:cubicBezTo>
                  <a:pt x="2007408" y="3870161"/>
                  <a:pt x="1783486" y="3883529"/>
                  <a:pt x="1552880" y="3863476"/>
                </a:cubicBezTo>
                <a:cubicBezTo>
                  <a:pt x="1322274" y="3886870"/>
                  <a:pt x="1091667" y="3876844"/>
                  <a:pt x="864402" y="3860134"/>
                </a:cubicBezTo>
                <a:cubicBezTo>
                  <a:pt x="757455" y="3860134"/>
                  <a:pt x="653849" y="3856792"/>
                  <a:pt x="546902" y="3856792"/>
                </a:cubicBezTo>
                <a:cubicBezTo>
                  <a:pt x="404861" y="3850108"/>
                  <a:pt x="262821" y="3845095"/>
                  <a:pt x="120363" y="3840499"/>
                </a:cubicBezTo>
                <a:lnTo>
                  <a:pt x="0" y="383663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199933" cy="1068512"/>
          </a:xfrm>
          <a:prstGeom prst="ellipse">
            <a:avLst/>
          </a:prstGeom>
          <a:ln cap="rnd" w="63500">
            <a:solidFill>
              <a:srgbClr val="333333"/>
            </a:solidFill>
          </a:ln>
          <a:effectLst>
            <a:outerShdw blurRad="381000" dir="5400000" dist="292100" rotWithShape="0" sx="-80000" sy="-18000">
              <a:srgbClr val="000000">
                <a:alpha val="22000"/>
              </a:srgbClr>
            </a:outerShdw>
          </a:effectLst>
          <a:scene3d>
            <a:camera prst="orthographicFront"/>
            <a:lightRig dir="t" rig="contrasting">
              <a:rot lat="0" lon="0" rev="3000000"/>
            </a:lightRig>
          </a:scene3d>
          <a:sp3d contourW="7620">
            <a:bevelT h="31750" w="95250"/>
            <a:contourClr>
              <a:srgbClr val="333333"/>
            </a:contourClr>
          </a:sp3d>
        </p:spPr>
      </p:pic>
      <p:pic>
        <p:nvPicPr>
          <p:cNvPr descr="Экспериментальная наука». Разработка, производство и продажа наборов  научно-познавательных экспериментов для детей под торговой маркой «Трюки  науки»." id="1030" name="Picture 6">
            <a:extLst>
              <a:ext uri="{FF2B5EF4-FFF2-40B4-BE49-F238E27FC236}">
                <a16:creationId xmlns:a16="http://schemas.microsoft.com/office/drawing/2014/main" id="{E8F9F6ED-1A16-4429-9904-ABC168681948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7799" y="2232764"/>
            <a:ext cx="2911881" cy="132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Мастер-класс «Химия — наука о любви» / Афиша / Культурный центр ЗИЛ" id="1032" name="Picture 8">
            <a:extLst>
              <a:ext uri="{FF2B5EF4-FFF2-40B4-BE49-F238E27FC236}">
                <a16:creationId xmlns:a16="http://schemas.microsoft.com/office/drawing/2014/main" id="{ABDA18DB-0655-4628-9933-945133338AC5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8"/>
          <a:stretch/>
        </p:blipFill>
        <p:spPr bwMode="auto">
          <a:xfrm>
            <a:off x="7821055" y="2235137"/>
            <a:ext cx="1456016" cy="117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⚛️ Наука и ее Каноны (@ScienceCanon) | Twitter" id="1034" name="Picture 10">
            <a:extLst>
              <a:ext uri="{FF2B5EF4-FFF2-40B4-BE49-F238E27FC236}">
                <a16:creationId xmlns:a16="http://schemas.microsoft.com/office/drawing/2014/main" id="{1485CBCF-0B1C-4570-A2C6-82FA5DC252D7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819" y="170629"/>
            <a:ext cx="1605921" cy="1605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209581"/>
      </p:ext>
    </p:extLst>
  </p:cSld>
  <p:clrMapOvr>
    <a:masterClrMapping/>
  </p:clrMapOvr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0855A890-B60B-4670-9DC2-69DC05015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CBE680-2E9D-4547-886A-8AE3DB2448A1}"/>
              </a:ext>
            </a:extLst>
          </p:cNvPr>
          <p:cNvSpPr txBox="1"/>
          <p:nvPr/>
        </p:nvSpPr>
        <p:spPr>
          <a:xfrm>
            <a:off x="106607" y="867572"/>
            <a:ext cx="3223315" cy="5687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2900" dirty="0">
                <a:ea typeface="+mj-ea"/>
                <a:cs typeface="+mj-cs"/>
              </a:rPr>
              <a:t>Кто же занимается наукой, что за люди делают большие и маленькие открытия?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ru-RU" sz="2900" dirty="0">
              <a:ea typeface="+mj-ea"/>
              <a:cs typeface="+mj-cs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2900" dirty="0">
                <a:ea typeface="+mj-ea"/>
                <a:cs typeface="+mj-cs"/>
              </a:rPr>
              <a:t>Современный учёный, как и во все времена, — это человек, который пытается понять, как образовался и устроен мир, из чего мы состоим, и что нас окружает, что там — за линией горизонта, и где границы Вселенной. Ответы на все эти вопросы даёт наука.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2900" dirty="0">
                <a:ea typeface="+mj-ea"/>
                <a:cs typeface="+mj-cs"/>
              </a:rPr>
              <a:t>Фундаментальная наука играет важнейшую роль для формирования образованного высокоразвитого общества. Поэтому в Год науки и технологий особое внимание уделяется самой науке и людям науки. Это поможет нам сделать ещё один шаг в познание природы, общества и человека.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600" dirty="0"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22480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042549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283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F094DF5-8715-421E-9E7E-27B05F590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0537" y="591168"/>
            <a:ext cx="1718603" cy="229147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4052BD5-5CE2-423B-B0C3-604C60F73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0280" y="358895"/>
            <a:ext cx="2911248" cy="252374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E3D60C3-AC4A-4252-AFFA-06450651D0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5569" y="3376700"/>
            <a:ext cx="3703320" cy="248375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1610" r="-2" b="19980"/>
          <a:stretch/>
        </p:blipFill>
        <p:spPr>
          <a:xfrm>
            <a:off x="9799474" y="471485"/>
            <a:ext cx="2311146" cy="1202066"/>
          </a:xfrm>
          <a:custGeom>
            <a:avLst/>
            <a:gdLst/>
            <a:ahLst/>
            <a:cxnLst/>
            <a:rect l="l" t="t" r="r" b="b"/>
            <a:pathLst>
              <a:path w="4810125" h="2501837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rig="contrasting" dir="t">
              <a:rot lat="0" lon="0" rev="3000000"/>
            </a:lightRig>
          </a:scene3d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A782F401-5B14-4640-8A79-5E9B29818E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44282" y="2941741"/>
            <a:ext cx="3169229" cy="306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21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610" r="-2" b="19980"/>
          <a:stretch/>
        </p:blipFill>
        <p:spPr>
          <a:xfrm>
            <a:off x="9880855" y="11"/>
            <a:ext cx="2311146" cy="1202066"/>
          </a:xfrm>
          <a:custGeom>
            <a:avLst/>
            <a:gdLst/>
            <a:ahLst/>
            <a:cxnLst/>
            <a:rect l="l" t="t" r="r" b="b"/>
            <a:pathLst>
              <a:path w="4810125" h="2501837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rig="contrasting" dir="t">
              <a:rot lat="0" lon="0" rev="3000000"/>
            </a:lightRig>
          </a:scene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35AEB3-5250-4EE7-B51C-ED4F58C3A110}"/>
              </a:ext>
            </a:extLst>
          </p:cNvPr>
          <p:cNvSpPr txBox="1"/>
          <p:nvPr/>
        </p:nvSpPr>
        <p:spPr>
          <a:xfrm>
            <a:off x="2164360" y="720533"/>
            <a:ext cx="62190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ИСТОЧНИКИ ИНФОРМАЦИИ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C76FAB-7ACC-4AE5-A6DC-13CF5DC1E554}"/>
              </a:ext>
            </a:extLst>
          </p:cNvPr>
          <p:cNvSpPr txBox="1"/>
          <p:nvPr/>
        </p:nvSpPr>
        <p:spPr>
          <a:xfrm>
            <a:off x="1149292" y="1616459"/>
            <a:ext cx="72928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1.</a:t>
            </a:r>
            <a:r>
              <a:rPr lang="en-US" dirty="0"/>
              <a:t>https://yandex.ru/images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CE29AE8-D988-4525-B51B-6CFBC3F6C1DF}"/>
              </a:ext>
            </a:extLst>
          </p:cNvPr>
          <p:cNvSpPr txBox="1"/>
          <p:nvPr/>
        </p:nvSpPr>
        <p:spPr>
          <a:xfrm>
            <a:off x="1149292" y="2369284"/>
            <a:ext cx="61071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2. </a:t>
            </a:r>
            <a:r>
              <a:rPr lang="en-US" dirty="0"/>
              <a:t>https://resh.edu.ru/page/open-lesson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E5367C-88B2-4976-B007-82434D8D6A83}"/>
              </a:ext>
            </a:extLst>
          </p:cNvPr>
          <p:cNvSpPr txBox="1"/>
          <p:nvPr/>
        </p:nvSpPr>
        <p:spPr>
          <a:xfrm>
            <a:off x="1149292" y="3136271"/>
            <a:ext cx="61071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3. </a:t>
            </a:r>
            <a:r>
              <a:rPr lang="en-US" dirty="0"/>
              <a:t>https://ucthat-v-skole.ru/uchitel/1410-urok-nauki-i-tekhnologij-video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5413011"/>
      </p:ext>
    </p:extLst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accent1">
            <a:lumMod val="60000"/>
            <a:lumOff val="4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⚛️ Наука и ее Каноны (@ScienceCanon) | Twitter" id="1034" name="Picture 10">
            <a:extLst>
              <a:ext uri="{FF2B5EF4-FFF2-40B4-BE49-F238E27FC236}">
                <a16:creationId xmlns:a16="http://schemas.microsoft.com/office/drawing/2014/main" id="{1485CBCF-0B1C-4570-A2C6-82FA5DC252D7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2911" y="5454568"/>
            <a:ext cx="1277938" cy="1277938"/>
          </a:xfrm>
          <a:custGeom>
            <a:avLst/>
            <a:gdLst/>
            <a:ahLst/>
            <a:cxnLst/>
            <a:rect b="b" l="l" r="r" t="t"/>
            <a:pathLst>
              <a:path h="2849586" w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Мастер-класс «Химия — наука о любви» / Афиша / Культурный центр ЗИЛ" id="1032" name="Picture 8">
            <a:extLst>
              <a:ext uri="{FF2B5EF4-FFF2-40B4-BE49-F238E27FC236}">
                <a16:creationId xmlns:a16="http://schemas.microsoft.com/office/drawing/2014/main" id="{ABDA18DB-0655-4628-9933-945133338AC5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" l="4266" r="15022"/>
          <a:stretch/>
        </p:blipFill>
        <p:spPr bwMode="auto">
          <a:xfrm>
            <a:off x="0" y="0"/>
            <a:ext cx="1377449" cy="1377449"/>
          </a:xfrm>
          <a:custGeom>
            <a:avLst/>
            <a:gdLst/>
            <a:ahLst/>
            <a:cxnLst/>
            <a:rect b="b" l="l" r="r" t="t"/>
            <a:pathLst>
              <a:path h="2849586" w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Наука - Научно-исследовательский институт кардиологии" id="1028" name="Picture 4">
            <a:extLst>
              <a:ext uri="{FF2B5EF4-FFF2-40B4-BE49-F238E27FC236}">
                <a16:creationId xmlns:a16="http://schemas.microsoft.com/office/drawing/2014/main" id="{7EDB917D-C391-4351-9F93-EAD05A1EECE6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" r="8953"/>
          <a:stretch/>
        </p:blipFill>
        <p:spPr bwMode="auto">
          <a:xfrm>
            <a:off x="10520855" y="5350264"/>
            <a:ext cx="1507725" cy="1507725"/>
          </a:xfrm>
          <a:custGeom>
            <a:avLst/>
            <a:gdLst/>
            <a:ahLst/>
            <a:cxnLst/>
            <a:rect b="b" l="l" r="r" t="t"/>
            <a:pathLst>
              <a:path h="2849586" w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CC2F091-009B-46B4-A7EF-25B5BC4771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3315" y="873941"/>
            <a:ext cx="9372600" cy="40195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4B0C0B-EF5A-4E4A-818C-37E1D91B64AC}"/>
              </a:ext>
            </a:extLst>
          </p:cNvPr>
          <p:cNvSpPr txBox="1"/>
          <p:nvPr/>
        </p:nvSpPr>
        <p:spPr>
          <a:xfrm>
            <a:off x="1921079" y="5144175"/>
            <a:ext cx="818765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dirty="0" lang="ru-RU" sz="2000"/>
              <a:t>История существования человечества насчитывает много тысячелетий. На протяжении всего времени человек задаётся массой вопросов, для ответов на которые нужны новые знания. А каким образом получить эти знания? </a:t>
            </a:r>
          </a:p>
        </p:txBody>
      </p:sp>
    </p:spTree>
    <p:extLst>
      <p:ext uri="{BB962C8B-B14F-4D97-AF65-F5344CB8AC3E}">
        <p14:creationId xmlns:p14="http://schemas.microsoft.com/office/powerpoint/2010/main" val="780150846"/>
      </p:ext>
    </p:extLst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accent1">
            <a:lumMod val="60000"/>
            <a:lumOff val="4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⚛️ Наука и ее Каноны (@ScienceCanon) | Twitter" id="1034" name="Picture 10">
            <a:extLst>
              <a:ext uri="{FF2B5EF4-FFF2-40B4-BE49-F238E27FC236}">
                <a16:creationId xmlns:a16="http://schemas.microsoft.com/office/drawing/2014/main" id="{1485CBCF-0B1C-4570-A2C6-82FA5DC252D7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52911" y="5454568"/>
            <a:ext cx="1277938" cy="1277938"/>
          </a:xfrm>
          <a:custGeom>
            <a:avLst/>
            <a:gdLst/>
            <a:ahLst/>
            <a:cxnLst/>
            <a:rect b="b" l="l" r="r" t="t"/>
            <a:pathLst>
              <a:path h="2849586" w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Мастер-класс «Химия — наука о любви» / Афиша / Культурный центр ЗИЛ" id="1032" name="Picture 8">
            <a:extLst>
              <a:ext uri="{FF2B5EF4-FFF2-40B4-BE49-F238E27FC236}">
                <a16:creationId xmlns:a16="http://schemas.microsoft.com/office/drawing/2014/main" id="{ABDA18DB-0655-4628-9933-945133338AC5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" l="4266" r="15022"/>
          <a:stretch/>
        </p:blipFill>
        <p:spPr bwMode="auto">
          <a:xfrm>
            <a:off x="0" y="0"/>
            <a:ext cx="1377449" cy="1377449"/>
          </a:xfrm>
          <a:custGeom>
            <a:avLst/>
            <a:gdLst/>
            <a:ahLst/>
            <a:cxnLst/>
            <a:rect b="b" l="l" r="r" t="t"/>
            <a:pathLst>
              <a:path h="2849586" w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Наука - Научно-исследовательский институт кардиологии" id="1028" name="Picture 4">
            <a:extLst>
              <a:ext uri="{FF2B5EF4-FFF2-40B4-BE49-F238E27FC236}">
                <a16:creationId xmlns:a16="http://schemas.microsoft.com/office/drawing/2014/main" id="{7EDB917D-C391-4351-9F93-EAD05A1EECE6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" r="8953"/>
          <a:stretch/>
        </p:blipFill>
        <p:spPr bwMode="auto">
          <a:xfrm>
            <a:off x="10520855" y="5350264"/>
            <a:ext cx="1507725" cy="1507725"/>
          </a:xfrm>
          <a:custGeom>
            <a:avLst/>
            <a:gdLst/>
            <a:ahLst/>
            <a:cxnLst/>
            <a:rect b="b" l="l" r="r" t="t"/>
            <a:pathLst>
              <a:path h="2849586" w="2849586">
                <a:moveTo>
                  <a:pt x="1424793" y="0"/>
                </a:moveTo>
                <a:cubicBezTo>
                  <a:pt x="2211684" y="0"/>
                  <a:pt x="2849586" y="637902"/>
                  <a:pt x="2849586" y="1424793"/>
                </a:cubicBezTo>
                <a:cubicBezTo>
                  <a:pt x="2849586" y="2211684"/>
                  <a:pt x="2211684" y="2849586"/>
                  <a:pt x="1424793" y="2849586"/>
                </a:cubicBezTo>
                <a:cubicBezTo>
                  <a:pt x="637902" y="2849586"/>
                  <a:pt x="0" y="2211684"/>
                  <a:pt x="0" y="1424793"/>
                </a:cubicBezTo>
                <a:cubicBezTo>
                  <a:pt x="0" y="637902"/>
                  <a:pt x="637902" y="0"/>
                  <a:pt x="1424793" y="0"/>
                </a:cubicBezTo>
                <a:close/>
              </a:path>
            </a:pathLst>
          </a:cu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9980" r="-2" t="21610"/>
          <a:stretch/>
        </p:blipFill>
        <p:spPr>
          <a:xfrm>
            <a:off x="9880855" y="11"/>
            <a:ext cx="2311146" cy="1202066"/>
          </a:xfrm>
          <a:custGeom>
            <a:avLst/>
            <a:gdLst/>
            <a:ahLst/>
            <a:cxnLst/>
            <a:rect b="b" l="l" r="r" t="t"/>
            <a:pathLst>
              <a:path h="2501837" w="4810125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dir="t" rig="contrasting">
              <a:rot lat="0" lon="0" rev="3000000"/>
            </a:lightRig>
          </a:scene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CBE680-2E9D-4547-886A-8AE3DB2448A1}"/>
              </a:ext>
            </a:extLst>
          </p:cNvPr>
          <p:cNvSpPr txBox="1"/>
          <p:nvPr/>
        </p:nvSpPr>
        <p:spPr>
          <a:xfrm>
            <a:off x="1451295" y="268448"/>
            <a:ext cx="82296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dirty="0" lang="ru-RU" sz="3200"/>
              <a:t>Современная российская наука: </a:t>
            </a:r>
          </a:p>
          <a:p>
            <a:pPr algn="ctr"/>
            <a:r>
              <a:rPr dirty="0" lang="ru-RU" sz="3200"/>
              <a:t>полезные открытия и перспективные прорывы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FDD98D-CA8D-4306-8841-E62720305F18}"/>
              </a:ext>
            </a:extLst>
          </p:cNvPr>
          <p:cNvSpPr txBox="1"/>
          <p:nvPr/>
        </p:nvSpPr>
        <p:spPr>
          <a:xfrm>
            <a:off x="2256638" y="1981012"/>
            <a:ext cx="7424257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dirty="0" lang="ru-RU" sz="2000"/>
              <a:t>Новые знания мы получаем, когда исследуем окружающий нас мир, ставим различные опыты и эксперименты, пытаемся постичь и узнать что-то новое. </a:t>
            </a:r>
          </a:p>
          <a:p>
            <a:pPr algn="just"/>
            <a:r>
              <a:rPr dirty="0" lang="ru-RU" sz="2000"/>
              <a:t>Наука не стоит на месте. Благодаря ей мы живём в современном высокотехнологичном мире — используем электрическую и ядерную энергию, пользуемся Интернетом, мобильной связью, различными электронными устройствами.</a:t>
            </a:r>
          </a:p>
          <a:p>
            <a:pPr algn="just"/>
            <a:r>
              <a:rPr dirty="0" lang="ru-RU" sz="2000"/>
              <a:t>Мы летаем в космос, опускаемся в глуби́ны океана. Мы способны разгадать тайны забытых языков и создать новые формальные языки (языки программирования). </a:t>
            </a:r>
          </a:p>
          <a:p>
            <a:pPr algn="just"/>
            <a:r>
              <a:rPr dirty="0" lang="ru-RU" sz="2000"/>
              <a:t>Все эти технологии, эти новые возможности человек получил благодаря тому, что занимался развитием науки, фундаментальными исследованиями.</a:t>
            </a:r>
          </a:p>
          <a:p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506721561"/>
      </p:ext>
    </p:extLst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accent1">
            <a:lumMod val="60000"/>
            <a:lumOff val="4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980" r="-2" t="21610"/>
          <a:stretch/>
        </p:blipFill>
        <p:spPr>
          <a:xfrm>
            <a:off x="9880855" y="11"/>
            <a:ext cx="2311146" cy="1202066"/>
          </a:xfrm>
          <a:custGeom>
            <a:avLst/>
            <a:gdLst/>
            <a:ahLst/>
            <a:cxnLst/>
            <a:rect b="b" l="l" r="r" t="t"/>
            <a:pathLst>
              <a:path h="2501837" w="4810125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dir="t" rig="contrasting">
              <a:rot lat="0" lon="0" rev="3000000"/>
            </a:lightRig>
          </a:scene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B7D791-4A11-4143-AAC0-06522520D1B4}"/>
              </a:ext>
            </a:extLst>
          </p:cNvPr>
          <p:cNvSpPr txBox="1"/>
          <p:nvPr/>
        </p:nvSpPr>
        <p:spPr>
          <a:xfrm>
            <a:off x="4647501" y="2737898"/>
            <a:ext cx="714741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dirty="0" lang="ru-RU" sz="2000"/>
              <a:t>Огромный вклад в мировую науку внесли такие учёные, как: Леонард </a:t>
            </a:r>
            <a:r>
              <a:rPr dirty="0" err="1" lang="ru-RU" sz="2000"/>
              <a:t>Э́йлер</a:t>
            </a:r>
            <a:r>
              <a:rPr dirty="0" lang="ru-RU" sz="2000"/>
              <a:t>, Михаил Васильевич </a:t>
            </a:r>
            <a:r>
              <a:rPr dirty="0" err="1" lang="ru-RU" sz="2000"/>
              <a:t>Ломоно́сов</a:t>
            </a:r>
            <a:r>
              <a:rPr dirty="0" lang="ru-RU" sz="2000"/>
              <a:t>, Дмитрий Иванович </a:t>
            </a:r>
            <a:r>
              <a:rPr dirty="0" err="1" lang="ru-RU" sz="2000"/>
              <a:t>Менделе́ев</a:t>
            </a:r>
            <a:r>
              <a:rPr dirty="0" lang="ru-RU" sz="2000"/>
              <a:t>, Константин Эдуардович </a:t>
            </a:r>
            <a:r>
              <a:rPr dirty="0" err="1" lang="ru-RU" sz="2000"/>
              <a:t>Циолко́вский</a:t>
            </a:r>
            <a:r>
              <a:rPr dirty="0" lang="ru-RU" sz="2000"/>
              <a:t>, Николай Иванович </a:t>
            </a:r>
            <a:r>
              <a:rPr dirty="0" err="1" lang="ru-RU" sz="2000"/>
              <a:t>Лобаче́вский</a:t>
            </a:r>
            <a:r>
              <a:rPr dirty="0" lang="ru-RU" sz="2000"/>
              <a:t>, Владимир Иванович </a:t>
            </a:r>
            <a:r>
              <a:rPr dirty="0" err="1" lang="ru-RU" sz="2000"/>
              <a:t>Верна́дский</a:t>
            </a:r>
            <a:r>
              <a:rPr dirty="0" lang="ru-RU" sz="2000"/>
              <a:t> и многие другие.</a:t>
            </a:r>
          </a:p>
          <a:p>
            <a:pPr algn="just"/>
            <a:r>
              <a:rPr dirty="0" lang="ru-RU" sz="2000"/>
              <a:t>Среди наших соотечественников есть лауреаты </a:t>
            </a:r>
            <a:r>
              <a:rPr dirty="0" err="1" lang="ru-RU" sz="2000"/>
              <a:t>Но́белевской</a:t>
            </a:r>
            <a:r>
              <a:rPr dirty="0" lang="ru-RU" sz="2000"/>
              <a:t> премии по физике, химии, биологии: Лев </a:t>
            </a:r>
            <a:r>
              <a:rPr dirty="0" err="1" lang="ru-RU" sz="2000"/>
              <a:t>Дави́дович</a:t>
            </a:r>
            <a:r>
              <a:rPr dirty="0" lang="ru-RU" sz="2000"/>
              <a:t> </a:t>
            </a:r>
            <a:r>
              <a:rPr dirty="0" err="1" lang="ru-RU" sz="2000"/>
              <a:t>Ланда́у</a:t>
            </a:r>
            <a:r>
              <a:rPr dirty="0" lang="ru-RU" sz="2000"/>
              <a:t>, Пётр Леонидович </a:t>
            </a:r>
            <a:r>
              <a:rPr dirty="0" err="1" lang="ru-RU" sz="2000"/>
              <a:t>Капи́ца</a:t>
            </a:r>
            <a:r>
              <a:rPr dirty="0" lang="ru-RU" sz="2000"/>
              <a:t>, </a:t>
            </a:r>
            <a:r>
              <a:rPr dirty="0" err="1" lang="ru-RU" sz="2000"/>
              <a:t>Жо́рес</a:t>
            </a:r>
            <a:r>
              <a:rPr dirty="0" lang="ru-RU" sz="2000"/>
              <a:t> Иванович Алфёров, Николай </a:t>
            </a:r>
            <a:r>
              <a:rPr dirty="0" err="1" lang="ru-RU" sz="2000"/>
              <a:t>Генна́диевич</a:t>
            </a:r>
            <a:r>
              <a:rPr dirty="0" lang="ru-RU" sz="2000"/>
              <a:t> </a:t>
            </a:r>
            <a:r>
              <a:rPr dirty="0" err="1" lang="ru-RU" sz="2000"/>
              <a:t>Ба́сов</a:t>
            </a:r>
            <a:r>
              <a:rPr dirty="0" lang="ru-RU" sz="2000"/>
              <a:t>, Александр Михайлович </a:t>
            </a:r>
            <a:r>
              <a:rPr dirty="0" err="1" lang="ru-RU" sz="2000"/>
              <a:t>Про́хоров</a:t>
            </a:r>
            <a:r>
              <a:rPr dirty="0" lang="ru-RU" sz="2000"/>
              <a:t>, Иван Петрович </a:t>
            </a:r>
            <a:r>
              <a:rPr dirty="0" err="1" lang="ru-RU" sz="2000"/>
              <a:t>Па́влов</a:t>
            </a:r>
            <a:r>
              <a:rPr dirty="0" lang="ru-RU" sz="2000"/>
              <a:t>, Илья Ильич </a:t>
            </a:r>
            <a:r>
              <a:rPr dirty="0" err="1" lang="ru-RU" sz="2000"/>
              <a:t>Ме́чников</a:t>
            </a:r>
            <a:r>
              <a:rPr dirty="0" lang="ru-RU" sz="2000"/>
              <a:t>, Николай Николаевич Семёнов и другие талантливые учёные, которые стали известны на весь мир.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07DF1ED-ACF3-418C-988C-B7B20D193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5330" y="159391"/>
            <a:ext cx="4436842" cy="249572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A59F6BA-E7DB-4E8E-A535-27BCF280127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-59" l="-6448" r="-23"/>
          <a:stretch/>
        </p:blipFill>
        <p:spPr>
          <a:xfrm>
            <a:off x="528506" y="3429000"/>
            <a:ext cx="3816991" cy="262575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AD2987F-6971-4B82-B742-C97E68B8B4D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-26" r="31"/>
          <a:stretch/>
        </p:blipFill>
        <p:spPr>
          <a:xfrm>
            <a:off x="387780" y="159391"/>
            <a:ext cx="4364095" cy="254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707470"/>
      </p:ext>
    </p:extLst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accent1">
            <a:lumMod val="60000"/>
            <a:lumOff val="4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980" r="-2" t="21610"/>
          <a:stretch/>
        </p:blipFill>
        <p:spPr>
          <a:xfrm>
            <a:off x="9880855" y="11"/>
            <a:ext cx="2311146" cy="1202066"/>
          </a:xfrm>
          <a:custGeom>
            <a:avLst/>
            <a:gdLst/>
            <a:ahLst/>
            <a:cxnLst/>
            <a:rect b="b" l="l" r="r" t="t"/>
            <a:pathLst>
              <a:path h="2501837" w="4810125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dir="t" rig="contrasting">
              <a:rot lat="0" lon="0" rev="3000000"/>
            </a:lightRig>
          </a:scene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7852C72-842B-4292-8804-E9D6F2EC90C5}"/>
              </a:ext>
            </a:extLst>
          </p:cNvPr>
          <p:cNvSpPr txBox="1"/>
          <p:nvPr/>
        </p:nvSpPr>
        <p:spPr>
          <a:xfrm>
            <a:off x="3162650" y="1690062"/>
            <a:ext cx="689574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dirty="0" lang="ru-RU" sz="2000"/>
              <a:t>Благодаря советским учёным был создан искусственный спутник Земли, запуск которого в 1957 году именуется началом космической эры человечества. Ровно шестьдесят лет назад в апреле 1961 года состоялся первый полёт человека в космос, который совершил Юрий </a:t>
            </a:r>
            <a:r>
              <a:rPr dirty="0" err="1" lang="ru-RU" sz="2000"/>
              <a:t>Гага́рин</a:t>
            </a:r>
            <a:r>
              <a:rPr dirty="0" lang="ru-RU" sz="2000"/>
              <a:t>. Через два года после этого события на космическом корабле «Восток-6» полетела в космос первая в мире женщина-космонавт Валентина </a:t>
            </a:r>
            <a:r>
              <a:rPr dirty="0" err="1" lang="ru-RU" sz="2000"/>
              <a:t>Терешко́ва</a:t>
            </a:r>
            <a:r>
              <a:rPr dirty="0" lang="ru-RU" sz="2000"/>
              <a:t>. Спустя ещё два года в 1965 году с космического корабля «Восход-2» космонавт Алексей </a:t>
            </a:r>
            <a:r>
              <a:rPr dirty="0" err="1" lang="ru-RU" sz="2000"/>
              <a:t>Лео́нов</a:t>
            </a:r>
            <a:r>
              <a:rPr dirty="0" lang="ru-RU" sz="2000"/>
              <a:t> осуществил первый в мире выход человека в открытый космос.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29A0BD-33B1-4B6F-9D59-E8DB8EB644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-47" r="-12"/>
          <a:stretch/>
        </p:blipFill>
        <p:spPr>
          <a:xfrm>
            <a:off x="0" y="-14327"/>
            <a:ext cx="3003259" cy="2634714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EBCAAE0-3B67-4C5B-B6EA-FF47874722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57" y="4666024"/>
            <a:ext cx="2751929" cy="219197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3648B6E-F4F0-456A-93DE-5AEDF19823B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6" r="-4"/>
          <a:stretch/>
        </p:blipFill>
        <p:spPr>
          <a:xfrm>
            <a:off x="8867896" y="4915949"/>
            <a:ext cx="3324104" cy="201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835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610" r="-2" b="19980"/>
          <a:stretch/>
        </p:blipFill>
        <p:spPr>
          <a:xfrm>
            <a:off x="9880855" y="11"/>
            <a:ext cx="2311146" cy="1202066"/>
          </a:xfrm>
          <a:custGeom>
            <a:avLst/>
            <a:gdLst/>
            <a:ahLst/>
            <a:cxnLst/>
            <a:rect l="l" t="t" r="r" b="b"/>
            <a:pathLst>
              <a:path w="4810125" h="2501837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rig="contrasting" dir="t">
              <a:rot lat="0" lon="0" rev="3000000"/>
            </a:lightRig>
          </a:scene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197FE58-6D22-41AE-B093-A7B269DC383E}"/>
              </a:ext>
            </a:extLst>
          </p:cNvPr>
          <p:cNvSpPr txBox="1"/>
          <p:nvPr/>
        </p:nvSpPr>
        <p:spPr>
          <a:xfrm>
            <a:off x="6841934" y="2151727"/>
            <a:ext cx="457548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Благодаря трудам Николая Геннадиевича </a:t>
            </a:r>
            <a:r>
              <a:rPr lang="ru-RU" sz="2000" dirty="0" err="1"/>
              <a:t>Ба́сова</a:t>
            </a:r>
            <a:r>
              <a:rPr lang="ru-RU" sz="2000" dirty="0"/>
              <a:t> и Александра Михайловича </a:t>
            </a:r>
            <a:r>
              <a:rPr lang="ru-RU" sz="2000" dirty="0" err="1"/>
              <a:t>Про́хорова</a:t>
            </a:r>
            <a:r>
              <a:rPr lang="ru-RU" sz="2000" dirty="0"/>
              <a:t> в России были созданы первые лазеры. </a:t>
            </a:r>
          </a:p>
          <a:p>
            <a:pPr algn="just"/>
            <a:r>
              <a:rPr lang="ru-RU" sz="2000" dirty="0"/>
              <a:t>Лазерная техника начала стремительно развиваться, и сейчас она применяется в биологии, медицине, технике, промышленности — везде.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7930CE8-3D81-41D8-B828-51D4CF5083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77" y="854497"/>
            <a:ext cx="5962650" cy="35718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B9387AA-C881-4D09-90D7-F134E17F05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6520" y="4667390"/>
            <a:ext cx="1280271" cy="180457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FCB554A-53C2-490B-9084-BABA947975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489311" y="6542504"/>
            <a:ext cx="9111934" cy="28511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68C0CC1-1288-4D2B-9D39-F668FF059D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93799" y="4587854"/>
            <a:ext cx="1481456" cy="209720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E124CE0-6AF6-4DB2-867A-D7AE29B26964}"/>
              </a:ext>
            </a:extLst>
          </p:cNvPr>
          <p:cNvSpPr txBox="1"/>
          <p:nvPr/>
        </p:nvSpPr>
        <p:spPr>
          <a:xfrm>
            <a:off x="6691358" y="5655922"/>
            <a:ext cx="73493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Николай Геннадиевич Басов</a:t>
            </a:r>
          </a:p>
        </p:txBody>
      </p:sp>
    </p:spTree>
    <p:extLst>
      <p:ext uri="{BB962C8B-B14F-4D97-AF65-F5344CB8AC3E}">
        <p14:creationId xmlns:p14="http://schemas.microsoft.com/office/powerpoint/2010/main" val="133004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2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610" r="-2" b="19980"/>
          <a:stretch/>
        </p:blipFill>
        <p:spPr>
          <a:xfrm>
            <a:off x="9880855" y="11"/>
            <a:ext cx="2311146" cy="1202066"/>
          </a:xfrm>
          <a:custGeom>
            <a:avLst/>
            <a:gdLst/>
            <a:ahLst/>
            <a:cxnLst/>
            <a:rect l="l" t="t" r="r" b="b"/>
            <a:pathLst>
              <a:path w="4810125" h="2501837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rig="contrasting" dir="t">
              <a:rot lat="0" lon="0" rev="3000000"/>
            </a:lightRig>
          </a:scene3d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F487BD8-C369-432C-A426-9B6CF1BDD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167" y="825561"/>
            <a:ext cx="2899437" cy="38722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2976CE-6D62-4BDA-8E62-D790BB5ACB38}"/>
              </a:ext>
            </a:extLst>
          </p:cNvPr>
          <p:cNvSpPr txBox="1"/>
          <p:nvPr/>
        </p:nvSpPr>
        <p:spPr>
          <a:xfrm>
            <a:off x="1258349" y="4982952"/>
            <a:ext cx="61071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Жорес Иванович Алфёров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35AEB3-5250-4EE7-B51C-ED4F58C3A110}"/>
              </a:ext>
            </a:extLst>
          </p:cNvPr>
          <p:cNvSpPr txBox="1"/>
          <p:nvPr/>
        </p:nvSpPr>
        <p:spPr>
          <a:xfrm>
            <a:off x="5178806" y="2045995"/>
            <a:ext cx="610718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В конце 1960-х гг. советский и российский физик Жорес Алфёров сконструировал первый в мире полупроводниковый лазер на выращенных им </a:t>
            </a:r>
            <a:r>
              <a:rPr lang="ru-RU" sz="2000" dirty="0" err="1"/>
              <a:t>гетероструктурах</a:t>
            </a:r>
            <a:r>
              <a:rPr lang="ru-RU" sz="2000" dirty="0"/>
              <a:t>. Открытия Алфёрова заложили основу современной информационной техники. Это лазеры, передающие информационные потоки посредством оптоволоконных сетей Интернета; технологии, лежащие в основе мобильных телефонов;  устройства, декорирующие товарные ярлыки;  запись и воспроизведение информации CD-дисков и многое другое. В 2000 г. академик Жорес Алфёров удостоился Нобелевской премии по физике.</a:t>
            </a:r>
          </a:p>
        </p:txBody>
      </p:sp>
    </p:spTree>
    <p:extLst>
      <p:ext uri="{BB962C8B-B14F-4D97-AF65-F5344CB8AC3E}">
        <p14:creationId xmlns:p14="http://schemas.microsoft.com/office/powerpoint/2010/main" val="2639293632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Изображение выглядит как человек, внутренний, мужчина, в позе&#10;&#10;Автоматически созданное описание" id="4" name="Рисунок 3">
            <a:extLst>
              <a:ext uri="{FF2B5EF4-FFF2-40B4-BE49-F238E27FC236}">
                <a16:creationId xmlns:a16="http://schemas.microsoft.com/office/drawing/2014/main" id="{563ACD11-6B7A-4F2F-9E62-966D7040DD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-179" r="-1"/>
          <a:stretch/>
        </p:blipFill>
        <p:spPr>
          <a:xfrm>
            <a:off x="5703384" y="3590488"/>
            <a:ext cx="5564049" cy="3267511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391C9E1-B24E-496F-8C3B-9684A6CF94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92"/>
          <a:stretch/>
        </p:blipFill>
        <p:spPr>
          <a:xfrm>
            <a:off x="587250" y="397722"/>
            <a:ext cx="5665079" cy="3031278"/>
          </a:xfrm>
          <a:custGeom>
            <a:avLst/>
            <a:gdLst/>
            <a:ahLst/>
            <a:cxnLst/>
            <a:rect b="b" l="l" r="r" t="t"/>
            <a:pathLst>
              <a:path h="3895335" w="7279913">
                <a:moveTo>
                  <a:pt x="0" y="0"/>
                </a:moveTo>
                <a:lnTo>
                  <a:pt x="7279913" y="0"/>
                </a:lnTo>
                <a:lnTo>
                  <a:pt x="7279913" y="3116976"/>
                </a:lnTo>
                <a:lnTo>
                  <a:pt x="5011287" y="3116976"/>
                </a:lnTo>
                <a:lnTo>
                  <a:pt x="5011287" y="3895335"/>
                </a:lnTo>
                <a:lnTo>
                  <a:pt x="0" y="3895335"/>
                </a:lnTo>
                <a:close/>
              </a:path>
            </a:pathLst>
          </a:cu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73EDB3DA-AEF0-428A-A317-C42827E6C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8302" y="0"/>
            <a:ext cx="3809132" cy="311698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A06AD8B-0227-4FF6-AEB4-C66C5A539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69422"/>
            <a:ext cx="5001186" cy="2788578"/>
          </a:xfrm>
          <a:prstGeom prst="rect">
            <a:avLst/>
          </a:prstGeom>
          <a:solidFill>
            <a:schemeClr val="bg2">
              <a:lumMod val="9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5DFACEB2-7564-4FB9-B739-C2CE339BA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23904" y="0"/>
            <a:ext cx="768096" cy="6858000"/>
          </a:xfrm>
          <a:prstGeom prst="rect">
            <a:avLst/>
          </a:prstGeom>
          <a:solidFill>
            <a:srgbClr val="096E26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9980" r="-2" t="21610"/>
          <a:stretch/>
        </p:blipFill>
        <p:spPr>
          <a:xfrm>
            <a:off x="8094000" y="957459"/>
            <a:ext cx="2311146" cy="1202066"/>
          </a:xfrm>
          <a:custGeom>
            <a:avLst/>
            <a:gdLst/>
            <a:ahLst/>
            <a:cxnLst/>
            <a:rect b="b" l="l" r="r" t="t"/>
            <a:pathLst>
              <a:path h="2501837" w="4810125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dir="t" rig="contrasting">
              <a:rot lat="0" lon="0" rev="3000000"/>
            </a:lightRig>
          </a:scene3d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707B632-90C9-47A4-B4F7-DA137E890B1A}"/>
              </a:ext>
            </a:extLst>
          </p:cNvPr>
          <p:cNvSpPr txBox="1"/>
          <p:nvPr/>
        </p:nvSpPr>
        <p:spPr>
          <a:xfrm>
            <a:off x="146098" y="3590488"/>
            <a:ext cx="537763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dirty="0" lang="ru-RU"/>
              <a:t>Один из первых методов получения графена был предложен в 2004 г. российскими учёными Андреем Константиновичем Геймом и Константином Сергеевичем </a:t>
            </a:r>
            <a:r>
              <a:rPr dirty="0" err="1" lang="ru-RU"/>
              <a:t>Новосёловым</a:t>
            </a:r>
            <a:r>
              <a:rPr dirty="0" lang="ru-RU"/>
              <a:t>, которые за свои открытия в 2010 г. получили Нобелевскую премию по физике. Графен — это самое тонкое соединение, известное человеку, оно имеет толщину, соответствующую размеру одного атома. Графен — самый лёгкий из известных материалов, и одновременно он обладает прочностью, в 100–300 раз превышающей прочность стали</a:t>
            </a:r>
          </a:p>
        </p:txBody>
      </p:sp>
    </p:spTree>
    <p:extLst>
      <p:ext uri="{BB962C8B-B14F-4D97-AF65-F5344CB8AC3E}">
        <p14:creationId xmlns:p14="http://schemas.microsoft.com/office/powerpoint/2010/main" val="782902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9527FCEA-6143-4C5E-8C45-8AC9237AD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1A9F23AD-7A55-49F3-A3EC-743F47F36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7090"/>
            <a:ext cx="6741849" cy="5897880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6877D4D-9006-4619-AB32-EE5B24237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80" y="1376790"/>
            <a:ext cx="6410084" cy="4118479"/>
          </a:xfrm>
          <a:prstGeom prst="rect">
            <a:avLst/>
          </a:prstGeom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id="{D7D9F91F-72C9-4DB9-ABD0-A8180D826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48006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E016956-CE9F-4946-8834-A8BC3529D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603670"/>
            <a:ext cx="4180332" cy="2788074"/>
          </a:xfrm>
          <a:prstGeom prst="rect">
            <a:avLst/>
          </a:prstGeom>
          <a:solidFill>
            <a:srgbClr val="FFFFFF"/>
          </a:solidFill>
          <a:ln w="19050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330E2DB-0006-4714-A711-1D525E62FE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610" r="-2" b="19980"/>
          <a:stretch/>
        </p:blipFill>
        <p:spPr>
          <a:xfrm>
            <a:off x="8289287" y="1060983"/>
            <a:ext cx="2311146" cy="1202066"/>
          </a:xfrm>
          <a:custGeom>
            <a:avLst/>
            <a:gdLst/>
            <a:ahLst/>
            <a:cxnLst/>
            <a:rect l="l" t="t" r="r" b="b"/>
            <a:pathLst>
              <a:path w="4810125" h="2501837">
                <a:moveTo>
                  <a:pt x="1159248" y="0"/>
                </a:moveTo>
                <a:lnTo>
                  <a:pt x="4810125" y="0"/>
                </a:lnTo>
                <a:lnTo>
                  <a:pt x="4810125" y="2501837"/>
                </a:lnTo>
                <a:lnTo>
                  <a:pt x="0" y="2501837"/>
                </a:lnTo>
                <a:close/>
              </a:path>
            </a:pathLst>
          </a:custGeom>
          <a:scene3d>
            <a:camera prst="orthographicFront"/>
            <a:lightRig rig="contrasting" dir="t">
              <a:rot lat="0" lon="0" rev="3000000"/>
            </a:lightRig>
          </a:scene3d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82039485-8F99-414A-B72C-84749867A407}"/>
              </a:ext>
            </a:extLst>
          </p:cNvPr>
          <p:cNvSpPr txBox="1"/>
          <p:nvPr/>
        </p:nvSpPr>
        <p:spPr>
          <a:xfrm>
            <a:off x="7579706" y="3589867"/>
            <a:ext cx="413528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2010 году началось строительство уникальной установки — термоядерного реактора ИТЭ́Р, как прообраза термоядерной электрической станции будущего. Россия играет лидирующую роль в этом крупнейшем международном проекте. В основе проекта лежат идеи и методы, разработанные российскими учёными в </a:t>
            </a:r>
            <a:r>
              <a:rPr lang="ru-RU" dirty="0" err="1"/>
              <a:t>Курча́товском</a:t>
            </a:r>
            <a:r>
              <a:rPr lang="ru-RU" dirty="0"/>
              <a:t> институте.</a:t>
            </a:r>
          </a:p>
        </p:txBody>
      </p:sp>
    </p:spTree>
    <p:extLst>
      <p:ext uri="{BB962C8B-B14F-4D97-AF65-F5344CB8AC3E}">
        <p14:creationId xmlns:p14="http://schemas.microsoft.com/office/powerpoint/2010/main" val="1569556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709</Words>
  <Application>Microsoft Office PowerPoint</Application>
  <PresentationFormat>Широкоэкранный</PresentationFormat>
  <Paragraphs>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Наука и технологии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Наука и технологии</dc:title>
  <dc:creator>Лобанева Анастасия Александровна</dc:creator>
  <cp:lastModifiedBy>Александр Лобанев</cp:lastModifiedBy>
  <cp:revision>4</cp:revision>
  <dcterms:created xsi:type="dcterms:W3CDTF">2021-08-25T13:19:20Z</dcterms:created>
  <dcterms:modified xsi:type="dcterms:W3CDTF">2021-08-28T07:55:19Z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490370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S9.1.0</vt:lpwstr>
  </property>
</Properties>
</file>