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6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>
        <p:scale>
          <a:sx n="80" d="100"/>
          <a:sy n="80" d="100"/>
        </p:scale>
        <p:origin x="-1086" y="17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D091CB-8F7A-4912-8867-64288595CDB3}" type="datetimeFigureOut">
              <a:rPr lang="ru-RU" smtClean="0"/>
              <a:pPr/>
              <a:t>12.02.2020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75E1BF-A082-4FEC-99A2-3D272478824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D091CB-8F7A-4912-8867-64288595CDB3}" type="datetimeFigureOut">
              <a:rPr lang="ru-RU" smtClean="0"/>
              <a:pPr/>
              <a:t>12.02.2020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75E1BF-A082-4FEC-99A2-3D272478824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D091CB-8F7A-4912-8867-64288595CDB3}" type="datetimeFigureOut">
              <a:rPr lang="ru-RU" smtClean="0"/>
              <a:pPr/>
              <a:t>12.02.2020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75E1BF-A082-4FEC-99A2-3D272478824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D091CB-8F7A-4912-8867-64288595CDB3}" type="datetimeFigureOut">
              <a:rPr lang="ru-RU" smtClean="0"/>
              <a:pPr/>
              <a:t>12.02.2020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75E1BF-A082-4FEC-99A2-3D272478824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D091CB-8F7A-4912-8867-64288595CDB3}" type="datetimeFigureOut">
              <a:rPr lang="ru-RU" smtClean="0"/>
              <a:pPr/>
              <a:t>12.02.2020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75E1BF-A082-4FEC-99A2-3D272478824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D091CB-8F7A-4912-8867-64288595CDB3}" type="datetimeFigureOut">
              <a:rPr lang="ru-RU" smtClean="0"/>
              <a:pPr/>
              <a:t>12.02.2020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75E1BF-A082-4FEC-99A2-3D272478824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D091CB-8F7A-4912-8867-64288595CDB3}" type="datetimeFigureOut">
              <a:rPr lang="ru-RU" smtClean="0"/>
              <a:pPr/>
              <a:t>12.02.2020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75E1BF-A082-4FEC-99A2-3D272478824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D091CB-8F7A-4912-8867-64288595CDB3}" type="datetimeFigureOut">
              <a:rPr lang="ru-RU" smtClean="0"/>
              <a:pPr/>
              <a:t>12.02.2020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75E1BF-A082-4FEC-99A2-3D272478824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D091CB-8F7A-4912-8867-64288595CDB3}" type="datetimeFigureOut">
              <a:rPr lang="ru-RU" smtClean="0"/>
              <a:pPr/>
              <a:t>12.02.2020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75E1BF-A082-4FEC-99A2-3D272478824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D091CB-8F7A-4912-8867-64288595CDB3}" type="datetimeFigureOut">
              <a:rPr lang="ru-RU" smtClean="0"/>
              <a:pPr/>
              <a:t>12.02.2020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75E1BF-A082-4FEC-99A2-3D272478824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D091CB-8F7A-4912-8867-64288595CDB3}" type="datetimeFigureOut">
              <a:rPr lang="ru-RU" smtClean="0"/>
              <a:pPr/>
              <a:t>12.02.2020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75E1BF-A082-4FEC-99A2-3D272478824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D091CB-8F7A-4912-8867-64288595CDB3}" type="datetimeFigureOut">
              <a:rPr lang="ru-RU" smtClean="0"/>
              <a:pPr/>
              <a:t>12.02.2020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975E1BF-A082-4FEC-99A2-3D272478824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67000"/>
            <a:lum/>
          </a:blip>
          <a:srcRect/>
          <a:stretch>
            <a:fillRect l="-25000" r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368940"/>
          </a:xfrm>
        </p:spPr>
        <p:txBody>
          <a:bodyPr>
            <a:normAutofit/>
          </a:bodyPr>
          <a:lstStyle/>
          <a:p>
            <a:r>
              <a:rPr lang="ru-RU" sz="1800" b="1" dirty="0" smtClean="0"/>
              <a:t>Государственное автономное профессиональное образовательное учреждение Свердловской области </a:t>
            </a:r>
            <a:br>
              <a:rPr lang="ru-RU" sz="1800" b="1" dirty="0" smtClean="0"/>
            </a:br>
            <a:r>
              <a:rPr lang="ru-RU" sz="2000" b="1" dirty="0" smtClean="0"/>
              <a:t>«Красноуральский многопрофильный техникум» </a:t>
            </a:r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b="1" dirty="0" smtClean="0"/>
              <a:t>Интеллектуальный марафон</a:t>
            </a:r>
            <a:br>
              <a:rPr lang="ru-RU" b="1" dirty="0" smtClean="0"/>
            </a:br>
            <a:r>
              <a:rPr lang="ru-RU" b="1" dirty="0" smtClean="0"/>
              <a:t>2020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sz="3200" b="1" dirty="0" smtClean="0"/>
              <a:t>Посвященный 75-летию Победы в Великой Отечественной войне 1941-1945 годов.</a:t>
            </a:r>
            <a:endParaRPr lang="ru-RU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82000"/>
            <a:lum/>
          </a:blip>
          <a:srcRect/>
          <a:stretch>
            <a:fillRect l="-22000" r="-2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57148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8. «Год Даты»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500042"/>
            <a:ext cx="9144000" cy="6357958"/>
          </a:xfrm>
        </p:spPr>
        <p:txBody>
          <a:bodyPr>
            <a:normAutofit/>
          </a:bodyPr>
          <a:lstStyle/>
          <a:p>
            <a:pPr marL="0">
              <a:buNone/>
            </a:pPr>
            <a:r>
              <a:rPr lang="ru-RU" dirty="0" smtClean="0"/>
              <a:t>	</a:t>
            </a:r>
            <a:r>
              <a:rPr lang="ru-RU" sz="2400" dirty="0" smtClean="0"/>
              <a:t>Алексею нужно было где-то переночевать. Побродив по деревне, он находит заброшенный дом, в котором проводит ночь. Во сне Алексей видит магические цифры:</a:t>
            </a:r>
          </a:p>
          <a:p>
            <a:pPr marL="0">
              <a:buNone/>
            </a:pPr>
            <a:r>
              <a:rPr lang="ru-RU" sz="2400" dirty="0" smtClean="0"/>
              <a:t>1)                                              2)                                           3)</a:t>
            </a:r>
          </a:p>
          <a:p>
            <a:pPr marL="0">
              <a:buNone/>
            </a:pPr>
            <a:endParaRPr lang="ru-RU" sz="2400" dirty="0" smtClean="0"/>
          </a:p>
          <a:p>
            <a:pPr marL="0">
              <a:buNone/>
            </a:pPr>
            <a:endParaRPr lang="ru-RU" sz="2400" dirty="0" smtClean="0"/>
          </a:p>
          <a:p>
            <a:pPr marL="0">
              <a:buNone/>
            </a:pPr>
            <a:endParaRPr lang="ru-RU" sz="2400" dirty="0" smtClean="0"/>
          </a:p>
          <a:p>
            <a:pPr marL="0">
              <a:buNone/>
            </a:pPr>
            <a:endParaRPr lang="ru-RU" sz="2400" dirty="0" smtClean="0"/>
          </a:p>
          <a:p>
            <a:pPr marL="0">
              <a:buNone/>
            </a:pPr>
            <a:r>
              <a:rPr lang="ru-RU" sz="2400" dirty="0" smtClean="0"/>
              <a:t>4)</a:t>
            </a:r>
          </a:p>
          <a:p>
            <a:pPr marL="0">
              <a:buNone/>
            </a:pPr>
            <a:endParaRPr lang="ru-RU" sz="2400" dirty="0" smtClean="0"/>
          </a:p>
          <a:p>
            <a:pPr marL="0" algn="r">
              <a:buNone/>
            </a:pPr>
            <a:endParaRPr lang="ru-RU" sz="2800" b="1" dirty="0" smtClean="0"/>
          </a:p>
          <a:p>
            <a:pPr marL="0" algn="r">
              <a:buNone/>
            </a:pPr>
            <a:r>
              <a:rPr lang="ru-RU" sz="2800" b="1" dirty="0" smtClean="0"/>
              <a:t>Задание: Расшифруйте систему  цифр. </a:t>
            </a:r>
          </a:p>
          <a:p>
            <a:pPr marL="0" algn="r">
              <a:buNone/>
            </a:pPr>
            <a:r>
              <a:rPr lang="ru-RU" sz="2800" b="1" dirty="0" smtClean="0"/>
              <a:t>Догадайтесь, чему равны неизвестные.</a:t>
            </a:r>
            <a:endParaRPr lang="ru-RU" sz="3600" b="1" dirty="0" smtClean="0"/>
          </a:p>
          <a:p>
            <a:pPr marL="0">
              <a:buNone/>
            </a:pPr>
            <a:endParaRPr lang="ru-RU" b="1" dirty="0" smtClean="0"/>
          </a:p>
          <a:p>
            <a:pPr marL="0">
              <a:buNone/>
            </a:pPr>
            <a:endParaRPr lang="ru-RU" b="1" dirty="0" smtClean="0"/>
          </a:p>
          <a:p>
            <a:pPr marL="0">
              <a:buNone/>
            </a:pPr>
            <a:endParaRPr lang="ru-RU" b="1" dirty="0" smtClean="0"/>
          </a:p>
          <a:p>
            <a:pPr marL="0">
              <a:buNone/>
            </a:pPr>
            <a:endParaRPr lang="ru-RU" b="1" dirty="0" smtClean="0"/>
          </a:p>
          <a:p>
            <a:pPr marL="0">
              <a:buNone/>
            </a:pPr>
            <a:endParaRPr lang="ru-RU" b="1" dirty="0" smtClean="0"/>
          </a:p>
          <a:p>
            <a:pPr marL="0">
              <a:buNone/>
            </a:pPr>
            <a:endParaRPr lang="ru-RU" b="1" dirty="0" smtClean="0"/>
          </a:p>
          <a:p>
            <a:pPr marL="0">
              <a:buNone/>
            </a:pPr>
            <a:endParaRPr lang="ru-RU" b="1" dirty="0" smtClean="0"/>
          </a:p>
          <a:p>
            <a:pPr marL="0">
              <a:buNone/>
            </a:pPr>
            <a:endParaRPr lang="ru-RU" dirty="0" smtClean="0"/>
          </a:p>
          <a:p>
            <a:pPr marL="0">
              <a:buNone/>
            </a:pPr>
            <a:endParaRPr lang="ru-RU" dirty="0" smtClean="0"/>
          </a:p>
          <a:p>
            <a:pPr marL="0">
              <a:buNone/>
            </a:pPr>
            <a:endParaRPr lang="ru-RU" dirty="0" smtClean="0"/>
          </a:p>
          <a:p>
            <a:pPr marL="0">
              <a:buNone/>
            </a:pPr>
            <a:endParaRPr lang="ru-RU" dirty="0" smtClean="0"/>
          </a:p>
          <a:p>
            <a:pPr marL="0">
              <a:buNone/>
            </a:pPr>
            <a:endParaRPr lang="ru-RU" dirty="0" smtClean="0"/>
          </a:p>
          <a:p>
            <a:pPr marL="0">
              <a:buNone/>
            </a:pPr>
            <a:endParaRPr lang="ru-RU" dirty="0" smtClean="0"/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928662" y="1785926"/>
            <a:ext cx="390525" cy="36195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ru-RU" dirty="0" smtClean="0"/>
              <a:t>2</a:t>
            </a:r>
            <a:endParaRPr lang="ru-RU" dirty="0"/>
          </a:p>
        </p:txBody>
      </p:sp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1643042" y="1785926"/>
            <a:ext cx="390525" cy="36195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ru-RU" dirty="0" smtClean="0"/>
              <a:t>4</a:t>
            </a:r>
            <a:endParaRPr lang="ru-RU" dirty="0"/>
          </a:p>
        </p:txBody>
      </p:sp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1285852" y="1785926"/>
            <a:ext cx="390525" cy="36195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ru-RU" dirty="0" smtClean="0"/>
              <a:t>3</a:t>
            </a:r>
            <a:endParaRPr lang="ru-RU" dirty="0"/>
          </a:p>
        </p:txBody>
      </p:sp>
      <p:sp>
        <p:nvSpPr>
          <p:cNvPr id="1029" name="Rectangle 5"/>
          <p:cNvSpPr>
            <a:spLocks noChangeArrowheads="1"/>
          </p:cNvSpPr>
          <p:nvPr/>
        </p:nvSpPr>
        <p:spPr bwMode="auto">
          <a:xfrm>
            <a:off x="571472" y="2143116"/>
            <a:ext cx="390525" cy="36195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ru-RU" dirty="0" smtClean="0"/>
              <a:t>6</a:t>
            </a:r>
            <a:endParaRPr lang="ru-RU" dirty="0"/>
          </a:p>
        </p:txBody>
      </p:sp>
      <p:sp>
        <p:nvSpPr>
          <p:cNvPr id="1030" name="Rectangle 6"/>
          <p:cNvSpPr>
            <a:spLocks noChangeArrowheads="1"/>
          </p:cNvSpPr>
          <p:nvPr/>
        </p:nvSpPr>
        <p:spPr bwMode="auto">
          <a:xfrm>
            <a:off x="928662" y="2143116"/>
            <a:ext cx="390525" cy="36195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ru-RU" dirty="0" smtClean="0"/>
              <a:t>1</a:t>
            </a:r>
            <a:endParaRPr lang="ru-RU" dirty="0"/>
          </a:p>
        </p:txBody>
      </p:sp>
      <p:sp>
        <p:nvSpPr>
          <p:cNvPr id="1031" name="Rectangle 7"/>
          <p:cNvSpPr>
            <a:spLocks noChangeArrowheads="1"/>
          </p:cNvSpPr>
          <p:nvPr/>
        </p:nvSpPr>
        <p:spPr bwMode="auto">
          <a:xfrm>
            <a:off x="1285852" y="2143116"/>
            <a:ext cx="390525" cy="36195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ru-RU" dirty="0" smtClean="0"/>
              <a:t>9</a:t>
            </a:r>
            <a:endParaRPr lang="ru-RU" dirty="0"/>
          </a:p>
        </p:txBody>
      </p:sp>
      <p:sp>
        <p:nvSpPr>
          <p:cNvPr id="1032" name="Rectangle 8"/>
          <p:cNvSpPr>
            <a:spLocks noChangeArrowheads="1"/>
          </p:cNvSpPr>
          <p:nvPr/>
        </p:nvSpPr>
        <p:spPr bwMode="auto">
          <a:xfrm>
            <a:off x="1643042" y="2143116"/>
            <a:ext cx="390525" cy="36195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ru-RU" dirty="0" smtClean="0"/>
              <a:t>1</a:t>
            </a:r>
            <a:endParaRPr lang="ru-RU" dirty="0"/>
          </a:p>
        </p:txBody>
      </p:sp>
      <p:sp>
        <p:nvSpPr>
          <p:cNvPr id="1033" name="Rectangle 9"/>
          <p:cNvSpPr>
            <a:spLocks noChangeArrowheads="1"/>
          </p:cNvSpPr>
          <p:nvPr/>
        </p:nvSpPr>
        <p:spPr bwMode="auto">
          <a:xfrm>
            <a:off x="2000232" y="2143116"/>
            <a:ext cx="390525" cy="36195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ru-RU" dirty="0" smtClean="0"/>
              <a:t>2</a:t>
            </a:r>
            <a:endParaRPr lang="ru-RU" dirty="0"/>
          </a:p>
        </p:txBody>
      </p:sp>
      <p:sp>
        <p:nvSpPr>
          <p:cNvPr id="1034" name="Rectangle 10"/>
          <p:cNvSpPr>
            <a:spLocks noChangeArrowheads="1"/>
          </p:cNvSpPr>
          <p:nvPr/>
        </p:nvSpPr>
        <p:spPr bwMode="auto">
          <a:xfrm>
            <a:off x="214282" y="2500306"/>
            <a:ext cx="390525" cy="36195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ru-RU" dirty="0" smtClean="0"/>
              <a:t>5</a:t>
            </a:r>
            <a:endParaRPr lang="ru-RU" dirty="0"/>
          </a:p>
        </p:txBody>
      </p:sp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571472" y="2500306"/>
            <a:ext cx="390525" cy="36195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ru-RU" dirty="0" smtClean="0"/>
              <a:t>1</a:t>
            </a:r>
            <a:endParaRPr lang="ru-RU" dirty="0"/>
          </a:p>
        </p:txBody>
      </p:sp>
      <p:sp>
        <p:nvSpPr>
          <p:cNvPr id="1036" name="Rectangle 12"/>
          <p:cNvSpPr>
            <a:spLocks noChangeArrowheads="1"/>
          </p:cNvSpPr>
          <p:nvPr/>
        </p:nvSpPr>
        <p:spPr bwMode="auto">
          <a:xfrm>
            <a:off x="928662" y="2500306"/>
            <a:ext cx="390525" cy="36195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ru-RU" dirty="0" smtClean="0"/>
              <a:t>2</a:t>
            </a:r>
            <a:endParaRPr lang="ru-RU" dirty="0"/>
          </a:p>
        </p:txBody>
      </p:sp>
      <p:sp>
        <p:nvSpPr>
          <p:cNvPr id="1037" name="Rectangle 13"/>
          <p:cNvSpPr>
            <a:spLocks noChangeArrowheads="1"/>
          </p:cNvSpPr>
          <p:nvPr/>
        </p:nvSpPr>
        <p:spPr bwMode="auto">
          <a:xfrm>
            <a:off x="1285852" y="2500306"/>
            <a:ext cx="390525" cy="36195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ru-RU" dirty="0" smtClean="0"/>
              <a:t>7</a:t>
            </a:r>
            <a:endParaRPr lang="ru-RU" dirty="0"/>
          </a:p>
        </p:txBody>
      </p:sp>
      <p:sp>
        <p:nvSpPr>
          <p:cNvPr id="1038" name="Rectangle 14"/>
          <p:cNvSpPr>
            <a:spLocks noChangeArrowheads="1"/>
          </p:cNvSpPr>
          <p:nvPr/>
        </p:nvSpPr>
        <p:spPr bwMode="auto">
          <a:xfrm>
            <a:off x="1643042" y="2500306"/>
            <a:ext cx="390525" cy="36195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ru-RU" dirty="0" smtClean="0"/>
              <a:t>2</a:t>
            </a:r>
            <a:endParaRPr lang="ru-RU" dirty="0"/>
          </a:p>
        </p:txBody>
      </p:sp>
      <p:sp>
        <p:nvSpPr>
          <p:cNvPr id="1039" name="Rectangle 15"/>
          <p:cNvSpPr>
            <a:spLocks noChangeArrowheads="1"/>
          </p:cNvSpPr>
          <p:nvPr/>
        </p:nvSpPr>
        <p:spPr bwMode="auto">
          <a:xfrm>
            <a:off x="2000232" y="2500306"/>
            <a:ext cx="390525" cy="36195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ru-RU" dirty="0" smtClean="0"/>
              <a:t>1</a:t>
            </a:r>
            <a:endParaRPr lang="ru-RU" dirty="0"/>
          </a:p>
        </p:txBody>
      </p:sp>
      <p:sp>
        <p:nvSpPr>
          <p:cNvPr id="1040" name="Rectangle 16"/>
          <p:cNvSpPr>
            <a:spLocks noChangeArrowheads="1"/>
          </p:cNvSpPr>
          <p:nvPr/>
        </p:nvSpPr>
        <p:spPr bwMode="auto">
          <a:xfrm>
            <a:off x="2357422" y="2500306"/>
            <a:ext cx="390525" cy="36195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ru-RU" dirty="0" smtClean="0"/>
              <a:t>3</a:t>
            </a:r>
            <a:endParaRPr lang="ru-RU" dirty="0"/>
          </a:p>
        </p:txBody>
      </p:sp>
      <p:sp>
        <p:nvSpPr>
          <p:cNvPr id="1041" name="Rectangle 17"/>
          <p:cNvSpPr>
            <a:spLocks noChangeArrowheads="1"/>
          </p:cNvSpPr>
          <p:nvPr/>
        </p:nvSpPr>
        <p:spPr bwMode="auto">
          <a:xfrm>
            <a:off x="571472" y="2857496"/>
            <a:ext cx="390525" cy="36195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ru-RU" dirty="0" smtClean="0"/>
              <a:t>1</a:t>
            </a:r>
            <a:endParaRPr lang="ru-RU" dirty="0"/>
          </a:p>
        </p:txBody>
      </p:sp>
      <p:sp>
        <p:nvSpPr>
          <p:cNvPr id="1042" name="Rectangle 18"/>
          <p:cNvSpPr>
            <a:spLocks noChangeArrowheads="1"/>
          </p:cNvSpPr>
          <p:nvPr/>
        </p:nvSpPr>
        <p:spPr bwMode="auto">
          <a:xfrm>
            <a:off x="928662" y="2857496"/>
            <a:ext cx="390525" cy="36195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ru-RU" dirty="0" smtClean="0"/>
              <a:t>1</a:t>
            </a:r>
            <a:endParaRPr lang="ru-RU" dirty="0"/>
          </a:p>
        </p:txBody>
      </p:sp>
      <p:sp>
        <p:nvSpPr>
          <p:cNvPr id="1043" name="Rectangle 19"/>
          <p:cNvSpPr>
            <a:spLocks noChangeArrowheads="1"/>
          </p:cNvSpPr>
          <p:nvPr/>
        </p:nvSpPr>
        <p:spPr bwMode="auto">
          <a:xfrm>
            <a:off x="1285852" y="2857496"/>
            <a:ext cx="390525" cy="36195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ru-RU" dirty="0" smtClean="0"/>
              <a:t>5</a:t>
            </a:r>
            <a:endParaRPr lang="ru-RU" dirty="0"/>
          </a:p>
        </p:txBody>
      </p:sp>
      <p:sp>
        <p:nvSpPr>
          <p:cNvPr id="1044" name="Rectangle 20"/>
          <p:cNvSpPr>
            <a:spLocks noChangeArrowheads="1"/>
          </p:cNvSpPr>
          <p:nvPr/>
        </p:nvSpPr>
        <p:spPr bwMode="auto">
          <a:xfrm>
            <a:off x="1643042" y="2857496"/>
            <a:ext cx="390525" cy="36195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ru-RU" dirty="0" smtClean="0"/>
              <a:t>4</a:t>
            </a:r>
            <a:endParaRPr lang="ru-RU" dirty="0"/>
          </a:p>
        </p:txBody>
      </p:sp>
      <p:sp>
        <p:nvSpPr>
          <p:cNvPr id="1045" name="Rectangle 21"/>
          <p:cNvSpPr>
            <a:spLocks noChangeArrowheads="1"/>
          </p:cNvSpPr>
          <p:nvPr/>
        </p:nvSpPr>
        <p:spPr bwMode="auto">
          <a:xfrm>
            <a:off x="2000232" y="2857496"/>
            <a:ext cx="390525" cy="36195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ru-RU" dirty="0" smtClean="0"/>
              <a:t>4</a:t>
            </a:r>
            <a:endParaRPr lang="ru-RU" dirty="0"/>
          </a:p>
        </p:txBody>
      </p:sp>
      <p:sp>
        <p:nvSpPr>
          <p:cNvPr id="26" name="Rectangle 2"/>
          <p:cNvSpPr>
            <a:spLocks noChangeArrowheads="1"/>
          </p:cNvSpPr>
          <p:nvPr/>
        </p:nvSpPr>
        <p:spPr bwMode="auto">
          <a:xfrm>
            <a:off x="928662" y="3214686"/>
            <a:ext cx="390525" cy="36195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ru-RU" dirty="0" smtClean="0"/>
              <a:t>2</a:t>
            </a:r>
            <a:endParaRPr lang="ru-RU" dirty="0"/>
          </a:p>
        </p:txBody>
      </p:sp>
      <p:sp>
        <p:nvSpPr>
          <p:cNvPr id="27" name="Rectangle 3"/>
          <p:cNvSpPr>
            <a:spLocks noChangeArrowheads="1"/>
          </p:cNvSpPr>
          <p:nvPr/>
        </p:nvSpPr>
        <p:spPr bwMode="auto">
          <a:xfrm>
            <a:off x="1643042" y="3214686"/>
            <a:ext cx="390525" cy="36195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ru-RU" dirty="0" smtClean="0"/>
              <a:t>8</a:t>
            </a:r>
            <a:endParaRPr lang="ru-RU" dirty="0"/>
          </a:p>
        </p:txBody>
      </p:sp>
      <p:sp>
        <p:nvSpPr>
          <p:cNvPr id="28" name="Rectangle 4"/>
          <p:cNvSpPr>
            <a:spLocks noChangeArrowheads="1"/>
          </p:cNvSpPr>
          <p:nvPr/>
        </p:nvSpPr>
        <p:spPr bwMode="auto">
          <a:xfrm>
            <a:off x="1285852" y="3214686"/>
            <a:ext cx="390525" cy="361950"/>
          </a:xfrm>
          <a:prstGeom prst="rect">
            <a:avLst/>
          </a:prstGeom>
          <a:solidFill>
            <a:srgbClr val="FFFF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ru-RU" b="1" dirty="0" smtClean="0"/>
              <a:t>?</a:t>
            </a:r>
            <a:endParaRPr lang="ru-RU" b="1" dirty="0"/>
          </a:p>
        </p:txBody>
      </p:sp>
      <p:sp>
        <p:nvSpPr>
          <p:cNvPr id="92" name="Rectangle 2"/>
          <p:cNvSpPr>
            <a:spLocks noChangeArrowheads="1"/>
          </p:cNvSpPr>
          <p:nvPr/>
        </p:nvSpPr>
        <p:spPr bwMode="auto">
          <a:xfrm>
            <a:off x="4143372" y="1785926"/>
            <a:ext cx="390525" cy="36195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ru-RU" dirty="0" smtClean="0"/>
              <a:t>2</a:t>
            </a:r>
            <a:endParaRPr lang="ru-RU" dirty="0"/>
          </a:p>
        </p:txBody>
      </p:sp>
      <p:sp>
        <p:nvSpPr>
          <p:cNvPr id="93" name="Rectangle 3"/>
          <p:cNvSpPr>
            <a:spLocks noChangeArrowheads="1"/>
          </p:cNvSpPr>
          <p:nvPr/>
        </p:nvSpPr>
        <p:spPr bwMode="auto">
          <a:xfrm>
            <a:off x="4857752" y="1785926"/>
            <a:ext cx="390525" cy="36195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ru-RU" dirty="0" smtClean="0"/>
              <a:t>1</a:t>
            </a:r>
            <a:endParaRPr lang="ru-RU" dirty="0"/>
          </a:p>
        </p:txBody>
      </p:sp>
      <p:sp>
        <p:nvSpPr>
          <p:cNvPr id="94" name="Rectangle 4"/>
          <p:cNvSpPr>
            <a:spLocks noChangeArrowheads="1"/>
          </p:cNvSpPr>
          <p:nvPr/>
        </p:nvSpPr>
        <p:spPr bwMode="auto">
          <a:xfrm>
            <a:off x="4500562" y="1785926"/>
            <a:ext cx="390525" cy="36195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ru-RU" dirty="0" smtClean="0"/>
              <a:t>1</a:t>
            </a:r>
            <a:endParaRPr lang="ru-RU" dirty="0"/>
          </a:p>
        </p:txBody>
      </p:sp>
      <p:sp>
        <p:nvSpPr>
          <p:cNvPr id="95" name="Rectangle 5"/>
          <p:cNvSpPr>
            <a:spLocks noChangeArrowheads="1"/>
          </p:cNvSpPr>
          <p:nvPr/>
        </p:nvSpPr>
        <p:spPr bwMode="auto">
          <a:xfrm>
            <a:off x="3786182" y="2143116"/>
            <a:ext cx="390525" cy="36195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ru-RU" dirty="0" smtClean="0"/>
              <a:t>1</a:t>
            </a:r>
            <a:endParaRPr lang="ru-RU" dirty="0"/>
          </a:p>
        </p:txBody>
      </p:sp>
      <p:sp>
        <p:nvSpPr>
          <p:cNvPr id="96" name="Rectangle 6"/>
          <p:cNvSpPr>
            <a:spLocks noChangeArrowheads="1"/>
          </p:cNvSpPr>
          <p:nvPr/>
        </p:nvSpPr>
        <p:spPr bwMode="auto">
          <a:xfrm>
            <a:off x="4143372" y="2143116"/>
            <a:ext cx="390525" cy="36195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ru-RU" dirty="0" smtClean="0"/>
              <a:t>1</a:t>
            </a:r>
            <a:endParaRPr lang="ru-RU" dirty="0"/>
          </a:p>
        </p:txBody>
      </p:sp>
      <p:sp>
        <p:nvSpPr>
          <p:cNvPr id="97" name="Rectangle 7"/>
          <p:cNvSpPr>
            <a:spLocks noChangeArrowheads="1"/>
          </p:cNvSpPr>
          <p:nvPr/>
        </p:nvSpPr>
        <p:spPr bwMode="auto">
          <a:xfrm>
            <a:off x="4500562" y="2143116"/>
            <a:ext cx="390525" cy="36195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ru-RU" dirty="0" smtClean="0"/>
              <a:t>2</a:t>
            </a:r>
            <a:endParaRPr lang="ru-RU" dirty="0"/>
          </a:p>
        </p:txBody>
      </p:sp>
      <p:sp>
        <p:nvSpPr>
          <p:cNvPr id="98" name="Rectangle 8"/>
          <p:cNvSpPr>
            <a:spLocks noChangeArrowheads="1"/>
          </p:cNvSpPr>
          <p:nvPr/>
        </p:nvSpPr>
        <p:spPr bwMode="auto">
          <a:xfrm>
            <a:off x="4857752" y="2143116"/>
            <a:ext cx="390525" cy="36195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ru-RU" dirty="0" smtClean="0"/>
              <a:t>2</a:t>
            </a:r>
            <a:endParaRPr lang="ru-RU" dirty="0"/>
          </a:p>
        </p:txBody>
      </p:sp>
      <p:sp>
        <p:nvSpPr>
          <p:cNvPr id="99" name="Rectangle 9"/>
          <p:cNvSpPr>
            <a:spLocks noChangeArrowheads="1"/>
          </p:cNvSpPr>
          <p:nvPr/>
        </p:nvSpPr>
        <p:spPr bwMode="auto">
          <a:xfrm>
            <a:off x="5214942" y="2143116"/>
            <a:ext cx="390525" cy="36195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ru-RU" dirty="0" smtClean="0"/>
              <a:t>2</a:t>
            </a:r>
            <a:endParaRPr lang="ru-RU" dirty="0"/>
          </a:p>
        </p:txBody>
      </p:sp>
      <p:sp>
        <p:nvSpPr>
          <p:cNvPr id="100" name="Rectangle 10"/>
          <p:cNvSpPr>
            <a:spLocks noChangeArrowheads="1"/>
          </p:cNvSpPr>
          <p:nvPr/>
        </p:nvSpPr>
        <p:spPr bwMode="auto">
          <a:xfrm>
            <a:off x="3428992" y="2500306"/>
            <a:ext cx="390525" cy="36195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ru-RU" dirty="0" smtClean="0"/>
              <a:t>2</a:t>
            </a:r>
            <a:endParaRPr lang="ru-RU" dirty="0"/>
          </a:p>
        </p:txBody>
      </p:sp>
      <p:sp>
        <p:nvSpPr>
          <p:cNvPr id="101" name="Rectangle 11"/>
          <p:cNvSpPr>
            <a:spLocks noChangeArrowheads="1"/>
          </p:cNvSpPr>
          <p:nvPr/>
        </p:nvSpPr>
        <p:spPr bwMode="auto">
          <a:xfrm>
            <a:off x="3786182" y="2500306"/>
            <a:ext cx="390525" cy="36195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ru-RU" dirty="0" smtClean="0"/>
              <a:t>1</a:t>
            </a:r>
            <a:endParaRPr lang="ru-RU" dirty="0"/>
          </a:p>
        </p:txBody>
      </p:sp>
      <p:sp>
        <p:nvSpPr>
          <p:cNvPr id="102" name="Rectangle 12"/>
          <p:cNvSpPr>
            <a:spLocks noChangeArrowheads="1"/>
          </p:cNvSpPr>
          <p:nvPr/>
        </p:nvSpPr>
        <p:spPr bwMode="auto">
          <a:xfrm>
            <a:off x="4143372" y="2500306"/>
            <a:ext cx="390525" cy="36195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ru-RU" dirty="0" smtClean="0"/>
              <a:t>3</a:t>
            </a:r>
            <a:endParaRPr lang="ru-RU" dirty="0"/>
          </a:p>
        </p:txBody>
      </p:sp>
      <p:sp>
        <p:nvSpPr>
          <p:cNvPr id="103" name="Rectangle 13"/>
          <p:cNvSpPr>
            <a:spLocks noChangeArrowheads="1"/>
          </p:cNvSpPr>
          <p:nvPr/>
        </p:nvSpPr>
        <p:spPr bwMode="auto">
          <a:xfrm>
            <a:off x="4500562" y="2500306"/>
            <a:ext cx="390525" cy="36195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ru-RU" dirty="0" smtClean="0"/>
              <a:t>4</a:t>
            </a:r>
            <a:endParaRPr lang="ru-RU" dirty="0"/>
          </a:p>
        </p:txBody>
      </p:sp>
      <p:sp>
        <p:nvSpPr>
          <p:cNvPr id="104" name="Rectangle 14"/>
          <p:cNvSpPr>
            <a:spLocks noChangeArrowheads="1"/>
          </p:cNvSpPr>
          <p:nvPr/>
        </p:nvSpPr>
        <p:spPr bwMode="auto">
          <a:xfrm>
            <a:off x="4857752" y="2500306"/>
            <a:ext cx="390525" cy="36195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ru-RU" dirty="0" smtClean="0"/>
              <a:t>3</a:t>
            </a:r>
            <a:endParaRPr lang="ru-RU" dirty="0"/>
          </a:p>
        </p:txBody>
      </p:sp>
      <p:sp>
        <p:nvSpPr>
          <p:cNvPr id="105" name="Rectangle 15"/>
          <p:cNvSpPr>
            <a:spLocks noChangeArrowheads="1"/>
          </p:cNvSpPr>
          <p:nvPr/>
        </p:nvSpPr>
        <p:spPr bwMode="auto">
          <a:xfrm>
            <a:off x="5214942" y="2500306"/>
            <a:ext cx="390525" cy="36195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ru-RU" dirty="0" smtClean="0"/>
              <a:t>1</a:t>
            </a:r>
            <a:endParaRPr lang="ru-RU" dirty="0"/>
          </a:p>
        </p:txBody>
      </p:sp>
      <p:sp>
        <p:nvSpPr>
          <p:cNvPr id="106" name="Rectangle 16"/>
          <p:cNvSpPr>
            <a:spLocks noChangeArrowheads="1"/>
          </p:cNvSpPr>
          <p:nvPr/>
        </p:nvSpPr>
        <p:spPr bwMode="auto">
          <a:xfrm>
            <a:off x="5572132" y="2500306"/>
            <a:ext cx="390525" cy="36195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ru-RU" dirty="0" smtClean="0"/>
              <a:t>2</a:t>
            </a:r>
            <a:endParaRPr lang="ru-RU" dirty="0"/>
          </a:p>
        </p:txBody>
      </p:sp>
      <p:sp>
        <p:nvSpPr>
          <p:cNvPr id="107" name="Rectangle 17"/>
          <p:cNvSpPr>
            <a:spLocks noChangeArrowheads="1"/>
          </p:cNvSpPr>
          <p:nvPr/>
        </p:nvSpPr>
        <p:spPr bwMode="auto">
          <a:xfrm>
            <a:off x="3786182" y="2857496"/>
            <a:ext cx="390525" cy="36195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ru-RU" dirty="0" smtClean="0"/>
              <a:t>7</a:t>
            </a:r>
            <a:endParaRPr lang="ru-RU" dirty="0"/>
          </a:p>
        </p:txBody>
      </p:sp>
      <p:sp>
        <p:nvSpPr>
          <p:cNvPr id="108" name="Rectangle 18"/>
          <p:cNvSpPr>
            <a:spLocks noChangeArrowheads="1"/>
          </p:cNvSpPr>
          <p:nvPr/>
        </p:nvSpPr>
        <p:spPr bwMode="auto">
          <a:xfrm>
            <a:off x="4143372" y="2857496"/>
            <a:ext cx="390525" cy="36195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ru-RU" dirty="0" smtClean="0"/>
              <a:t>7</a:t>
            </a:r>
            <a:endParaRPr lang="ru-RU" dirty="0"/>
          </a:p>
        </p:txBody>
      </p:sp>
      <p:sp>
        <p:nvSpPr>
          <p:cNvPr id="109" name="Rectangle 19"/>
          <p:cNvSpPr>
            <a:spLocks noChangeArrowheads="1"/>
          </p:cNvSpPr>
          <p:nvPr/>
        </p:nvSpPr>
        <p:spPr bwMode="auto">
          <a:xfrm>
            <a:off x="4500562" y="2857496"/>
            <a:ext cx="390525" cy="36195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ru-RU" dirty="0" smtClean="0"/>
              <a:t>2</a:t>
            </a:r>
            <a:endParaRPr lang="ru-RU" dirty="0"/>
          </a:p>
        </p:txBody>
      </p:sp>
      <p:sp>
        <p:nvSpPr>
          <p:cNvPr id="110" name="Rectangle 20"/>
          <p:cNvSpPr>
            <a:spLocks noChangeArrowheads="1"/>
          </p:cNvSpPr>
          <p:nvPr/>
        </p:nvSpPr>
        <p:spPr bwMode="auto">
          <a:xfrm>
            <a:off x="4857752" y="2857496"/>
            <a:ext cx="390525" cy="36195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ru-RU" dirty="0" smtClean="0"/>
              <a:t>5</a:t>
            </a:r>
            <a:endParaRPr lang="ru-RU" dirty="0"/>
          </a:p>
        </p:txBody>
      </p:sp>
      <p:sp>
        <p:nvSpPr>
          <p:cNvPr id="111" name="Rectangle 21"/>
          <p:cNvSpPr>
            <a:spLocks noChangeArrowheads="1"/>
          </p:cNvSpPr>
          <p:nvPr/>
        </p:nvSpPr>
        <p:spPr bwMode="auto">
          <a:xfrm>
            <a:off x="5214942" y="2857496"/>
            <a:ext cx="390525" cy="36195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ru-RU" dirty="0" smtClean="0"/>
              <a:t>5</a:t>
            </a:r>
            <a:endParaRPr lang="ru-RU" dirty="0"/>
          </a:p>
        </p:txBody>
      </p:sp>
      <p:sp>
        <p:nvSpPr>
          <p:cNvPr id="112" name="Rectangle 2"/>
          <p:cNvSpPr>
            <a:spLocks noChangeArrowheads="1"/>
          </p:cNvSpPr>
          <p:nvPr/>
        </p:nvSpPr>
        <p:spPr bwMode="auto">
          <a:xfrm>
            <a:off x="4143372" y="3214686"/>
            <a:ext cx="390525" cy="36195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ru-RU" dirty="0" smtClean="0"/>
              <a:t>6</a:t>
            </a:r>
            <a:endParaRPr lang="ru-RU" dirty="0"/>
          </a:p>
        </p:txBody>
      </p:sp>
      <p:sp>
        <p:nvSpPr>
          <p:cNvPr id="113" name="Rectangle 3"/>
          <p:cNvSpPr>
            <a:spLocks noChangeArrowheads="1"/>
          </p:cNvSpPr>
          <p:nvPr/>
        </p:nvSpPr>
        <p:spPr bwMode="auto">
          <a:xfrm>
            <a:off x="4857752" y="3214686"/>
            <a:ext cx="390525" cy="36195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ru-RU" dirty="0" smtClean="0"/>
              <a:t>3</a:t>
            </a:r>
            <a:endParaRPr lang="ru-RU" dirty="0"/>
          </a:p>
        </p:txBody>
      </p:sp>
      <p:sp>
        <p:nvSpPr>
          <p:cNvPr id="114" name="Rectangle 4"/>
          <p:cNvSpPr>
            <a:spLocks noChangeArrowheads="1"/>
          </p:cNvSpPr>
          <p:nvPr/>
        </p:nvSpPr>
        <p:spPr bwMode="auto">
          <a:xfrm>
            <a:off x="4500562" y="3214686"/>
            <a:ext cx="390525" cy="361950"/>
          </a:xfrm>
          <a:prstGeom prst="rect">
            <a:avLst/>
          </a:prstGeom>
          <a:solidFill>
            <a:schemeClr val="accent6">
              <a:lumMod val="75000"/>
            </a:schemeClr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ru-RU" b="1" dirty="0" smtClean="0"/>
              <a:t>?</a:t>
            </a:r>
            <a:endParaRPr lang="ru-RU" b="1" dirty="0"/>
          </a:p>
        </p:txBody>
      </p:sp>
      <p:sp>
        <p:nvSpPr>
          <p:cNvPr id="1047" name="Oval 23"/>
          <p:cNvSpPr>
            <a:spLocks noChangeArrowheads="1"/>
          </p:cNvSpPr>
          <p:nvPr/>
        </p:nvSpPr>
        <p:spPr bwMode="auto">
          <a:xfrm>
            <a:off x="785786" y="4572008"/>
            <a:ext cx="357190" cy="357190"/>
          </a:xfrm>
          <a:prstGeom prst="ellipse">
            <a:avLst/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ru-RU" dirty="0" smtClean="0"/>
              <a:t>1</a:t>
            </a:r>
            <a:endParaRPr lang="ru-RU" dirty="0"/>
          </a:p>
        </p:txBody>
      </p:sp>
      <p:sp>
        <p:nvSpPr>
          <p:cNvPr id="116" name="Oval 23"/>
          <p:cNvSpPr>
            <a:spLocks noChangeArrowheads="1"/>
          </p:cNvSpPr>
          <p:nvPr/>
        </p:nvSpPr>
        <p:spPr bwMode="auto">
          <a:xfrm>
            <a:off x="0" y="4929198"/>
            <a:ext cx="357190" cy="357190"/>
          </a:xfrm>
          <a:prstGeom prst="ellipse">
            <a:avLst/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ru-RU" dirty="0" smtClean="0"/>
              <a:t>7</a:t>
            </a:r>
            <a:endParaRPr lang="ru-RU" dirty="0"/>
          </a:p>
        </p:txBody>
      </p:sp>
      <p:sp>
        <p:nvSpPr>
          <p:cNvPr id="117" name="Oval 23"/>
          <p:cNvSpPr>
            <a:spLocks noChangeArrowheads="1"/>
          </p:cNvSpPr>
          <p:nvPr/>
        </p:nvSpPr>
        <p:spPr bwMode="auto">
          <a:xfrm>
            <a:off x="1142976" y="4000504"/>
            <a:ext cx="357190" cy="357190"/>
          </a:xfrm>
          <a:prstGeom prst="ellipse">
            <a:avLst/>
          </a:prstGeom>
          <a:solidFill>
            <a:srgbClr val="FF0000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ru-RU" dirty="0" smtClean="0"/>
              <a:t>?</a:t>
            </a:r>
            <a:endParaRPr lang="ru-RU" dirty="0"/>
          </a:p>
        </p:txBody>
      </p:sp>
      <p:sp>
        <p:nvSpPr>
          <p:cNvPr id="118" name="Oval 23"/>
          <p:cNvSpPr>
            <a:spLocks noChangeArrowheads="1"/>
          </p:cNvSpPr>
          <p:nvPr/>
        </p:nvSpPr>
        <p:spPr bwMode="auto">
          <a:xfrm>
            <a:off x="1571604" y="4572008"/>
            <a:ext cx="357190" cy="357190"/>
          </a:xfrm>
          <a:prstGeom prst="ellipse">
            <a:avLst/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ru-RU" dirty="0" smtClean="0"/>
              <a:t>2</a:t>
            </a:r>
            <a:endParaRPr lang="ru-RU" dirty="0"/>
          </a:p>
        </p:txBody>
      </p:sp>
      <p:sp>
        <p:nvSpPr>
          <p:cNvPr id="119" name="Oval 23"/>
          <p:cNvSpPr>
            <a:spLocks noChangeArrowheads="1"/>
          </p:cNvSpPr>
          <p:nvPr/>
        </p:nvSpPr>
        <p:spPr bwMode="auto">
          <a:xfrm>
            <a:off x="1214414" y="6000768"/>
            <a:ext cx="357190" cy="357190"/>
          </a:xfrm>
          <a:prstGeom prst="ellipse">
            <a:avLst/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ru-RU" dirty="0" smtClean="0"/>
              <a:t>9</a:t>
            </a:r>
            <a:endParaRPr lang="ru-RU" dirty="0"/>
          </a:p>
        </p:txBody>
      </p:sp>
      <p:sp>
        <p:nvSpPr>
          <p:cNvPr id="120" name="Oval 23"/>
          <p:cNvSpPr>
            <a:spLocks noChangeArrowheads="1"/>
          </p:cNvSpPr>
          <p:nvPr/>
        </p:nvSpPr>
        <p:spPr bwMode="auto">
          <a:xfrm>
            <a:off x="785786" y="5357826"/>
            <a:ext cx="357190" cy="357190"/>
          </a:xfrm>
          <a:prstGeom prst="ellipse">
            <a:avLst/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ru-RU" dirty="0" smtClean="0"/>
              <a:t>6</a:t>
            </a:r>
            <a:endParaRPr lang="ru-RU" dirty="0"/>
          </a:p>
        </p:txBody>
      </p:sp>
      <p:sp>
        <p:nvSpPr>
          <p:cNvPr id="121" name="Oval 23"/>
          <p:cNvSpPr>
            <a:spLocks noChangeArrowheads="1"/>
          </p:cNvSpPr>
          <p:nvPr/>
        </p:nvSpPr>
        <p:spPr bwMode="auto">
          <a:xfrm>
            <a:off x="1571604" y="5357826"/>
            <a:ext cx="357190" cy="357190"/>
          </a:xfrm>
          <a:prstGeom prst="ellipse">
            <a:avLst/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ru-RU" dirty="0" smtClean="0"/>
              <a:t>3</a:t>
            </a:r>
            <a:endParaRPr lang="ru-RU" dirty="0"/>
          </a:p>
        </p:txBody>
      </p:sp>
      <p:sp>
        <p:nvSpPr>
          <p:cNvPr id="122" name="Oval 23"/>
          <p:cNvSpPr>
            <a:spLocks noChangeArrowheads="1"/>
          </p:cNvSpPr>
          <p:nvPr/>
        </p:nvSpPr>
        <p:spPr bwMode="auto">
          <a:xfrm>
            <a:off x="2285984" y="4857760"/>
            <a:ext cx="357190" cy="357190"/>
          </a:xfrm>
          <a:prstGeom prst="ellipse">
            <a:avLst/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ru-RU" dirty="0" smtClean="0"/>
              <a:t>5</a:t>
            </a:r>
            <a:endParaRPr lang="ru-RU" dirty="0"/>
          </a:p>
        </p:txBody>
      </p:sp>
      <p:cxnSp>
        <p:nvCxnSpPr>
          <p:cNvPr id="1048" name="AutoShape 24"/>
          <p:cNvCxnSpPr>
            <a:cxnSpLocks noChangeShapeType="1"/>
          </p:cNvCxnSpPr>
          <p:nvPr/>
        </p:nvCxnSpPr>
        <p:spPr bwMode="auto">
          <a:xfrm rot="16200000" flipH="1">
            <a:off x="375018" y="5125653"/>
            <a:ext cx="302342" cy="480937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</p:cxnSp>
      <p:cxnSp>
        <p:nvCxnSpPr>
          <p:cNvPr id="1049" name="AutoShape 25"/>
          <p:cNvCxnSpPr>
            <a:cxnSpLocks noChangeShapeType="1"/>
            <a:stCxn id="116" idx="7"/>
            <a:endCxn id="1047" idx="2"/>
          </p:cNvCxnSpPr>
          <p:nvPr/>
        </p:nvCxnSpPr>
        <p:spPr bwMode="auto">
          <a:xfrm rot="5400000" flipH="1" flipV="1">
            <a:off x="429881" y="4625603"/>
            <a:ext cx="230904" cy="480905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</p:cxnSp>
      <p:cxnSp>
        <p:nvCxnSpPr>
          <p:cNvPr id="1050" name="AutoShape 26"/>
          <p:cNvCxnSpPr>
            <a:cxnSpLocks noChangeShapeType="1"/>
            <a:stCxn id="120" idx="4"/>
            <a:endCxn id="119" idx="1"/>
          </p:cNvCxnSpPr>
          <p:nvPr/>
        </p:nvCxnSpPr>
        <p:spPr bwMode="auto">
          <a:xfrm rot="16200000" flipH="1">
            <a:off x="946522" y="5732875"/>
            <a:ext cx="338061" cy="302342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</p:cxnSp>
      <p:cxnSp>
        <p:nvCxnSpPr>
          <p:cNvPr id="1051" name="AutoShape 27"/>
          <p:cNvCxnSpPr>
            <a:cxnSpLocks noChangeShapeType="1"/>
            <a:stCxn id="119" idx="7"/>
            <a:endCxn id="121" idx="4"/>
          </p:cNvCxnSpPr>
          <p:nvPr/>
        </p:nvCxnSpPr>
        <p:spPr bwMode="auto">
          <a:xfrm rot="5400000" flipH="1" flipV="1">
            <a:off x="1465717" y="5768595"/>
            <a:ext cx="338061" cy="230904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</p:cxnSp>
      <p:cxnSp>
        <p:nvCxnSpPr>
          <p:cNvPr id="1052" name="AutoShape 28"/>
          <p:cNvCxnSpPr>
            <a:cxnSpLocks noChangeShapeType="1"/>
            <a:stCxn id="1047" idx="0"/>
            <a:endCxn id="117" idx="3"/>
          </p:cNvCxnSpPr>
          <p:nvPr/>
        </p:nvCxnSpPr>
        <p:spPr bwMode="auto">
          <a:xfrm rot="5400000" flipH="1" flipV="1">
            <a:off x="946522" y="4323245"/>
            <a:ext cx="266623" cy="230904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</p:cxnSp>
      <p:cxnSp>
        <p:nvCxnSpPr>
          <p:cNvPr id="1053" name="AutoShape 29"/>
          <p:cNvCxnSpPr>
            <a:cxnSpLocks noChangeShapeType="1"/>
            <a:stCxn id="117" idx="5"/>
            <a:endCxn id="118" idx="0"/>
          </p:cNvCxnSpPr>
          <p:nvPr/>
        </p:nvCxnSpPr>
        <p:spPr bwMode="auto">
          <a:xfrm rot="16200000" flipH="1">
            <a:off x="1465717" y="4287525"/>
            <a:ext cx="266623" cy="302342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</p:cxnSp>
      <p:cxnSp>
        <p:nvCxnSpPr>
          <p:cNvPr id="1054" name="AutoShape 30"/>
          <p:cNvCxnSpPr>
            <a:cxnSpLocks noChangeShapeType="1"/>
            <a:stCxn id="118" idx="6"/>
            <a:endCxn id="122" idx="1"/>
          </p:cNvCxnSpPr>
          <p:nvPr/>
        </p:nvCxnSpPr>
        <p:spPr bwMode="auto">
          <a:xfrm>
            <a:off x="1928794" y="4750603"/>
            <a:ext cx="409499" cy="159466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</p:cxnSp>
      <p:cxnSp>
        <p:nvCxnSpPr>
          <p:cNvPr id="1055" name="AutoShape 31"/>
          <p:cNvCxnSpPr>
            <a:cxnSpLocks noChangeShapeType="1"/>
            <a:stCxn id="121" idx="6"/>
            <a:endCxn id="122" idx="4"/>
          </p:cNvCxnSpPr>
          <p:nvPr/>
        </p:nvCxnSpPr>
        <p:spPr bwMode="auto">
          <a:xfrm flipV="1">
            <a:off x="1928794" y="5214950"/>
            <a:ext cx="535785" cy="321471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</p:cxnSp>
      <p:sp>
        <p:nvSpPr>
          <p:cNvPr id="165" name="Oval 23"/>
          <p:cNvSpPr>
            <a:spLocks noChangeArrowheads="1"/>
          </p:cNvSpPr>
          <p:nvPr/>
        </p:nvSpPr>
        <p:spPr bwMode="auto">
          <a:xfrm>
            <a:off x="7143736" y="2428868"/>
            <a:ext cx="357190" cy="357190"/>
          </a:xfrm>
          <a:prstGeom prst="ellipse">
            <a:avLst/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ru-RU" dirty="0" smtClean="0"/>
              <a:t>1</a:t>
            </a:r>
            <a:endParaRPr lang="ru-RU" dirty="0"/>
          </a:p>
        </p:txBody>
      </p:sp>
      <p:sp>
        <p:nvSpPr>
          <p:cNvPr id="166" name="Oval 23"/>
          <p:cNvSpPr>
            <a:spLocks noChangeArrowheads="1"/>
          </p:cNvSpPr>
          <p:nvPr/>
        </p:nvSpPr>
        <p:spPr bwMode="auto">
          <a:xfrm>
            <a:off x="6357918" y="2786058"/>
            <a:ext cx="357190" cy="357190"/>
          </a:xfrm>
          <a:prstGeom prst="ellipse">
            <a:avLst/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ru-RU" dirty="0" smtClean="0"/>
              <a:t>2</a:t>
            </a:r>
            <a:endParaRPr lang="ru-RU" dirty="0"/>
          </a:p>
        </p:txBody>
      </p:sp>
      <p:sp>
        <p:nvSpPr>
          <p:cNvPr id="167" name="Oval 23"/>
          <p:cNvSpPr>
            <a:spLocks noChangeArrowheads="1"/>
          </p:cNvSpPr>
          <p:nvPr/>
        </p:nvSpPr>
        <p:spPr bwMode="auto">
          <a:xfrm>
            <a:off x="7500958" y="1714488"/>
            <a:ext cx="357190" cy="357190"/>
          </a:xfrm>
          <a:prstGeom prst="ellipse">
            <a:avLst/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ru-RU" dirty="0" smtClean="0"/>
              <a:t>1</a:t>
            </a:r>
            <a:endParaRPr lang="ru-RU" dirty="0"/>
          </a:p>
        </p:txBody>
      </p:sp>
      <p:sp>
        <p:nvSpPr>
          <p:cNvPr id="168" name="Oval 23"/>
          <p:cNvSpPr>
            <a:spLocks noChangeArrowheads="1"/>
          </p:cNvSpPr>
          <p:nvPr/>
        </p:nvSpPr>
        <p:spPr bwMode="auto">
          <a:xfrm>
            <a:off x="7929554" y="2428868"/>
            <a:ext cx="357190" cy="357190"/>
          </a:xfrm>
          <a:prstGeom prst="ellipse">
            <a:avLst/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ru-RU" dirty="0" smtClean="0"/>
              <a:t>3</a:t>
            </a:r>
            <a:endParaRPr lang="ru-RU" dirty="0"/>
          </a:p>
        </p:txBody>
      </p:sp>
      <p:sp>
        <p:nvSpPr>
          <p:cNvPr id="169" name="Oval 23"/>
          <p:cNvSpPr>
            <a:spLocks noChangeArrowheads="1"/>
          </p:cNvSpPr>
          <p:nvPr/>
        </p:nvSpPr>
        <p:spPr bwMode="auto">
          <a:xfrm>
            <a:off x="7143736" y="3214686"/>
            <a:ext cx="357190" cy="357190"/>
          </a:xfrm>
          <a:prstGeom prst="ellipse">
            <a:avLst/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ru-RU" dirty="0" smtClean="0"/>
              <a:t>4</a:t>
            </a:r>
            <a:endParaRPr lang="ru-RU" dirty="0"/>
          </a:p>
        </p:txBody>
      </p:sp>
      <p:sp>
        <p:nvSpPr>
          <p:cNvPr id="170" name="Oval 23"/>
          <p:cNvSpPr>
            <a:spLocks noChangeArrowheads="1"/>
          </p:cNvSpPr>
          <p:nvPr/>
        </p:nvSpPr>
        <p:spPr bwMode="auto">
          <a:xfrm>
            <a:off x="7929554" y="3214686"/>
            <a:ext cx="357190" cy="357190"/>
          </a:xfrm>
          <a:prstGeom prst="ellipse">
            <a:avLst/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ru-RU" dirty="0" smtClean="0"/>
              <a:t>2</a:t>
            </a:r>
            <a:endParaRPr lang="ru-RU" dirty="0"/>
          </a:p>
        </p:txBody>
      </p:sp>
      <p:sp>
        <p:nvSpPr>
          <p:cNvPr id="171" name="Oval 23"/>
          <p:cNvSpPr>
            <a:spLocks noChangeArrowheads="1"/>
          </p:cNvSpPr>
          <p:nvPr/>
        </p:nvSpPr>
        <p:spPr bwMode="auto">
          <a:xfrm>
            <a:off x="8501090" y="2786058"/>
            <a:ext cx="357190" cy="357190"/>
          </a:xfrm>
          <a:prstGeom prst="ellipse">
            <a:avLst/>
          </a:prstGeom>
          <a:solidFill>
            <a:srgbClr val="00B0F0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ru-RU" dirty="0" smtClean="0"/>
              <a:t>?</a:t>
            </a:r>
            <a:endParaRPr lang="ru-RU" dirty="0"/>
          </a:p>
        </p:txBody>
      </p:sp>
      <p:cxnSp>
        <p:nvCxnSpPr>
          <p:cNvPr id="172" name="AutoShape 24"/>
          <p:cNvCxnSpPr>
            <a:cxnSpLocks noChangeShapeType="1"/>
            <a:stCxn id="166" idx="5"/>
            <a:endCxn id="169" idx="2"/>
          </p:cNvCxnSpPr>
          <p:nvPr/>
        </p:nvCxnSpPr>
        <p:spPr bwMode="auto">
          <a:xfrm rot="16200000" flipH="1">
            <a:off x="6752096" y="3001641"/>
            <a:ext cx="302342" cy="480937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</p:cxnSp>
      <p:cxnSp>
        <p:nvCxnSpPr>
          <p:cNvPr id="173" name="AutoShape 25"/>
          <p:cNvCxnSpPr>
            <a:cxnSpLocks noChangeShapeType="1"/>
            <a:stCxn id="166" idx="7"/>
            <a:endCxn id="165" idx="2"/>
          </p:cNvCxnSpPr>
          <p:nvPr/>
        </p:nvCxnSpPr>
        <p:spPr bwMode="auto">
          <a:xfrm rot="5400000" flipH="1" flipV="1">
            <a:off x="6787815" y="2482447"/>
            <a:ext cx="230904" cy="480937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</p:cxnSp>
      <p:cxnSp>
        <p:nvCxnSpPr>
          <p:cNvPr id="174" name="AutoShape 26"/>
          <p:cNvCxnSpPr>
            <a:cxnSpLocks noChangeShapeType="1"/>
            <a:stCxn id="169" idx="4"/>
          </p:cNvCxnSpPr>
          <p:nvPr/>
        </p:nvCxnSpPr>
        <p:spPr bwMode="auto">
          <a:xfrm rot="16200000" flipH="1">
            <a:off x="7304472" y="3589735"/>
            <a:ext cx="338061" cy="302342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</p:cxnSp>
      <p:cxnSp>
        <p:nvCxnSpPr>
          <p:cNvPr id="175" name="AutoShape 27"/>
          <p:cNvCxnSpPr>
            <a:cxnSpLocks noChangeShapeType="1"/>
            <a:endCxn id="170" idx="4"/>
          </p:cNvCxnSpPr>
          <p:nvPr/>
        </p:nvCxnSpPr>
        <p:spPr bwMode="auto">
          <a:xfrm rot="5400000" flipH="1" flipV="1">
            <a:off x="7823667" y="3625455"/>
            <a:ext cx="338061" cy="230904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</p:cxnSp>
      <p:cxnSp>
        <p:nvCxnSpPr>
          <p:cNvPr id="176" name="AutoShape 28"/>
          <p:cNvCxnSpPr>
            <a:cxnSpLocks noChangeShapeType="1"/>
            <a:stCxn id="165" idx="0"/>
            <a:endCxn id="167" idx="3"/>
          </p:cNvCxnSpPr>
          <p:nvPr/>
        </p:nvCxnSpPr>
        <p:spPr bwMode="auto">
          <a:xfrm rot="5400000" flipH="1" flipV="1">
            <a:off x="7233050" y="2108651"/>
            <a:ext cx="409499" cy="230936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</p:cxnSp>
      <p:cxnSp>
        <p:nvCxnSpPr>
          <p:cNvPr id="177" name="AutoShape 29"/>
          <p:cNvCxnSpPr>
            <a:cxnSpLocks noChangeShapeType="1"/>
            <a:endCxn id="168" idx="0"/>
          </p:cNvCxnSpPr>
          <p:nvPr/>
        </p:nvCxnSpPr>
        <p:spPr bwMode="auto">
          <a:xfrm rot="16200000" flipH="1">
            <a:off x="7733099" y="2053818"/>
            <a:ext cx="428628" cy="321471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</p:cxnSp>
      <p:cxnSp>
        <p:nvCxnSpPr>
          <p:cNvPr id="178" name="AutoShape 30"/>
          <p:cNvCxnSpPr>
            <a:cxnSpLocks noChangeShapeType="1"/>
            <a:stCxn id="168" idx="6"/>
            <a:endCxn id="171" idx="1"/>
          </p:cNvCxnSpPr>
          <p:nvPr/>
        </p:nvCxnSpPr>
        <p:spPr bwMode="auto">
          <a:xfrm>
            <a:off x="8286744" y="2607463"/>
            <a:ext cx="266655" cy="230904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</p:cxnSp>
      <p:cxnSp>
        <p:nvCxnSpPr>
          <p:cNvPr id="179" name="AutoShape 31"/>
          <p:cNvCxnSpPr>
            <a:cxnSpLocks noChangeShapeType="1"/>
            <a:endCxn id="171" idx="3"/>
          </p:cNvCxnSpPr>
          <p:nvPr/>
        </p:nvCxnSpPr>
        <p:spPr bwMode="auto">
          <a:xfrm flipV="1">
            <a:off x="8286744" y="3090939"/>
            <a:ext cx="266655" cy="266623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</p:cxnSp>
      <p:sp>
        <p:nvSpPr>
          <p:cNvPr id="183" name="Oval 23"/>
          <p:cNvSpPr>
            <a:spLocks noChangeArrowheads="1"/>
          </p:cNvSpPr>
          <p:nvPr/>
        </p:nvSpPr>
        <p:spPr bwMode="auto">
          <a:xfrm>
            <a:off x="7572396" y="3857628"/>
            <a:ext cx="357190" cy="357190"/>
          </a:xfrm>
          <a:prstGeom prst="ellipse">
            <a:avLst/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ru-RU" dirty="0" smtClean="0"/>
              <a:t>6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50000"/>
            <a:lum/>
          </a:blip>
          <a:srcRect/>
          <a:stretch>
            <a:fillRect l="-8000" r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642918"/>
          </a:xfrm>
        </p:spPr>
        <p:txBody>
          <a:bodyPr>
            <a:normAutofit/>
          </a:bodyPr>
          <a:lstStyle/>
          <a:p>
            <a:r>
              <a:rPr lang="ru-RU" sz="2800" dirty="0" smtClean="0"/>
              <a:t>9. «Допрос»</a:t>
            </a:r>
            <a:endParaRPr lang="ru-RU" sz="2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571480"/>
            <a:ext cx="8715436" cy="6286520"/>
          </a:xfrm>
        </p:spPr>
        <p:txBody>
          <a:bodyPr>
            <a:normAutofit fontScale="40000" lnSpcReduction="20000"/>
          </a:bodyPr>
          <a:lstStyle/>
          <a:p>
            <a:pPr marL="0">
              <a:lnSpc>
                <a:spcPct val="120000"/>
              </a:lnSpc>
              <a:buNone/>
            </a:pPr>
            <a:r>
              <a:rPr lang="ru-RU" sz="2000" b="1" dirty="0" smtClean="0"/>
              <a:t>	</a:t>
            </a:r>
            <a:r>
              <a:rPr lang="ru-RU" sz="4000" b="1" dirty="0" smtClean="0"/>
              <a:t>Теперь Алексей знал место и время своего нахождения.  Но не долго длилось его забвение. Однажды ночью группировка американских шпионов под командованием Томаса Макферсона проникли в дом Алексея и начали допрос: </a:t>
            </a:r>
            <a:endParaRPr lang="ru-RU" sz="2900" b="1" dirty="0" smtClean="0"/>
          </a:p>
          <a:p>
            <a:pPr marL="0">
              <a:lnSpc>
                <a:spcPct val="120000"/>
              </a:lnSpc>
              <a:buNone/>
            </a:pPr>
            <a:r>
              <a:rPr lang="ru-RU" sz="2900" b="1" dirty="0" smtClean="0"/>
              <a:t>	  </a:t>
            </a:r>
            <a:r>
              <a:rPr lang="en-US" sz="4500" b="1" dirty="0" smtClean="0">
                <a:solidFill>
                  <a:srgbClr val="FF0000"/>
                </a:solidFill>
              </a:rPr>
              <a:t>Say whether the statement is True</a:t>
            </a:r>
            <a:r>
              <a:rPr lang="ru-RU" sz="4500" b="1" dirty="0" smtClean="0">
                <a:solidFill>
                  <a:srgbClr val="FF0000"/>
                </a:solidFill>
              </a:rPr>
              <a:t> </a:t>
            </a:r>
            <a:r>
              <a:rPr lang="en-US" sz="4500" b="1" dirty="0" smtClean="0">
                <a:solidFill>
                  <a:srgbClr val="FF0000"/>
                </a:solidFill>
              </a:rPr>
              <a:t>False</a:t>
            </a:r>
            <a:r>
              <a:rPr lang="ru-RU" sz="4500" b="1" dirty="0" smtClean="0">
                <a:solidFill>
                  <a:srgbClr val="FF0000"/>
                </a:solidFill>
              </a:rPr>
              <a:t> </a:t>
            </a:r>
            <a:r>
              <a:rPr lang="en-US" sz="4500" b="1" dirty="0" smtClean="0">
                <a:solidFill>
                  <a:srgbClr val="FF0000"/>
                </a:solidFill>
              </a:rPr>
              <a:t>or Not stated</a:t>
            </a:r>
            <a:r>
              <a:rPr lang="ru-RU" sz="4500" b="1" dirty="0" smtClean="0">
                <a:solidFill>
                  <a:srgbClr val="FF0000"/>
                </a:solidFill>
              </a:rPr>
              <a:t>?</a:t>
            </a:r>
          </a:p>
          <a:p>
            <a:pPr marL="0" algn="just">
              <a:lnSpc>
                <a:spcPct val="120000"/>
              </a:lnSpc>
              <a:buNone/>
            </a:pPr>
            <a:r>
              <a:rPr lang="en-US" sz="4500" b="1" dirty="0" smtClean="0"/>
              <a:t>1.</a:t>
            </a:r>
            <a:r>
              <a:rPr lang="ru-RU" sz="4500" b="1" dirty="0" smtClean="0"/>
              <a:t> </a:t>
            </a:r>
            <a:r>
              <a:rPr lang="en-US" sz="4500" b="1" dirty="0" smtClean="0"/>
              <a:t>The  Battle: of  </a:t>
            </a:r>
            <a:r>
              <a:rPr lang="en-US" sz="4500" b="1" dirty="0" err="1" smtClean="0"/>
              <a:t>Prokhorovka</a:t>
            </a:r>
            <a:r>
              <a:rPr lang="en-US" sz="4500" b="1" dirty="0" smtClean="0"/>
              <a:t> was an independent operation. 	</a:t>
            </a:r>
            <a:endParaRPr lang="ru-RU" sz="4500" b="1" dirty="0" smtClean="0"/>
          </a:p>
          <a:p>
            <a:pPr marL="0" algn="just">
              <a:lnSpc>
                <a:spcPct val="120000"/>
              </a:lnSpc>
              <a:buNone/>
            </a:pPr>
            <a:r>
              <a:rPr lang="en-US" sz="4500" b="1" dirty="0" smtClean="0"/>
              <a:t>2.</a:t>
            </a:r>
            <a:r>
              <a:rPr lang="ru-RU" sz="4500" b="1" dirty="0" smtClean="0"/>
              <a:t> </a:t>
            </a:r>
            <a:r>
              <a:rPr lang="en-US" sz="4500" b="1" dirty="0" smtClean="0"/>
              <a:t>In total, the Soviets amassed about  700 tanks and self –</a:t>
            </a:r>
            <a:r>
              <a:rPr lang="ru-RU" sz="4500" b="1" dirty="0" smtClean="0"/>
              <a:t> </a:t>
            </a:r>
            <a:r>
              <a:rPr lang="en-US" sz="4500" b="1" dirty="0" smtClean="0"/>
              <a:t>propelled  artillery pieces against  nearly 500 German tanks and assault guns in a territory of only a few dozen   square km</a:t>
            </a:r>
            <a:r>
              <a:rPr lang="ru-RU" sz="4500" b="1" dirty="0" smtClean="0"/>
              <a:t>.</a:t>
            </a:r>
          </a:p>
          <a:p>
            <a:pPr marL="0" algn="just">
              <a:lnSpc>
                <a:spcPct val="120000"/>
              </a:lnSpc>
              <a:buNone/>
            </a:pPr>
            <a:r>
              <a:rPr lang="en-US" sz="4500" b="1" dirty="0" smtClean="0"/>
              <a:t>3.</a:t>
            </a:r>
            <a:r>
              <a:rPr lang="ru-RU" sz="4500" b="1" dirty="0" smtClean="0"/>
              <a:t> </a:t>
            </a:r>
            <a:r>
              <a:rPr lang="en-US" sz="4500" b="1" dirty="0" smtClean="0"/>
              <a:t>For  the remainder of the war the</a:t>
            </a:r>
            <a:r>
              <a:rPr lang="ru-RU" sz="4500" b="1" dirty="0" smtClean="0"/>
              <a:t> </a:t>
            </a:r>
            <a:r>
              <a:rPr lang="en-US" sz="4500" b="1" dirty="0" smtClean="0"/>
              <a:t>Nazis never again regained the strategic initiative on the Eastern front.</a:t>
            </a:r>
            <a:endParaRPr lang="ru-RU" sz="4500" b="1" dirty="0" smtClean="0"/>
          </a:p>
          <a:p>
            <a:pPr marL="0" algn="just">
              <a:lnSpc>
                <a:spcPct val="120000"/>
              </a:lnSpc>
              <a:buNone/>
            </a:pPr>
            <a:r>
              <a:rPr lang="en-US" sz="4500" b="1" dirty="0" smtClean="0"/>
              <a:t>4. The Red</a:t>
            </a:r>
            <a:r>
              <a:rPr lang="ru-RU" sz="4500" b="1" dirty="0" smtClean="0"/>
              <a:t> </a:t>
            </a:r>
            <a:r>
              <a:rPr lang="en-US" sz="4500" b="1" dirty="0" smtClean="0"/>
              <a:t>Army launched its offensive on</a:t>
            </a:r>
            <a:r>
              <a:rPr lang="ru-RU" sz="4500" b="1" dirty="0" smtClean="0"/>
              <a:t> </a:t>
            </a:r>
            <a:r>
              <a:rPr lang="en-US" sz="4500" b="1" dirty="0" smtClean="0"/>
              <a:t>5</a:t>
            </a:r>
            <a:r>
              <a:rPr lang="ru-RU" sz="4500" b="1" dirty="0" smtClean="0"/>
              <a:t> </a:t>
            </a:r>
            <a:r>
              <a:rPr lang="en-US" sz="4500" b="1" dirty="0" smtClean="0"/>
              <a:t>July 1943.</a:t>
            </a:r>
            <a:endParaRPr lang="ru-RU" sz="4500" b="1" dirty="0" smtClean="0"/>
          </a:p>
          <a:p>
            <a:pPr marL="0" algn="just">
              <a:lnSpc>
                <a:spcPct val="120000"/>
              </a:lnSpc>
              <a:buNone/>
            </a:pPr>
            <a:r>
              <a:rPr lang="en-US" sz="4500" b="1" dirty="0" smtClean="0"/>
              <a:t>5.</a:t>
            </a:r>
            <a:r>
              <a:rPr lang="ru-RU" sz="4500" b="1" dirty="0" smtClean="0"/>
              <a:t> </a:t>
            </a:r>
            <a:r>
              <a:rPr lang="en-US" sz="4500" b="1" dirty="0" smtClean="0"/>
              <a:t>Fighting in the are a continued until July</a:t>
            </a:r>
            <a:r>
              <a:rPr lang="ru-RU" sz="4500" b="1" dirty="0" smtClean="0"/>
              <a:t> </a:t>
            </a:r>
            <a:r>
              <a:rPr lang="en-US" sz="4500" b="1" dirty="0" smtClean="0"/>
              <a:t>16, with each side failing to break through the other's  defenses. However, the Germany exhausted  their  offensive potential, and Army Group  South  abandoned its plans to break through to Kursk.</a:t>
            </a:r>
            <a:endParaRPr lang="ru-RU" sz="4500" b="1" dirty="0" smtClean="0"/>
          </a:p>
          <a:p>
            <a:pPr marL="0" algn="just">
              <a:lnSpc>
                <a:spcPct val="120000"/>
              </a:lnSpc>
              <a:buNone/>
            </a:pPr>
            <a:r>
              <a:rPr lang="en-US" sz="4500" b="1" dirty="0" smtClean="0"/>
              <a:t>6.</a:t>
            </a:r>
            <a:r>
              <a:rPr lang="ru-RU" sz="4500" b="1" dirty="0" smtClean="0"/>
              <a:t> </a:t>
            </a:r>
            <a:r>
              <a:rPr lang="en-US" sz="4500" b="1" dirty="0" smtClean="0"/>
              <a:t>Code-named  «Operation Citadel», the Nazi  offensive  intended   to  surround and eliminate Soviet  formation  after a swift  pincer blow  coming  from  the north and south of Kursk and  to give  the  </a:t>
            </a:r>
            <a:r>
              <a:rPr lang="en-US" sz="4500" b="1" dirty="0" err="1" smtClean="0"/>
              <a:t>Wehrmacht</a:t>
            </a:r>
            <a:r>
              <a:rPr lang="en-US" sz="4500" b="1" dirty="0" smtClean="0"/>
              <a:t> a strategic  advantage  on the Eastern Front.</a:t>
            </a:r>
            <a:endParaRPr lang="ru-RU" sz="4500" b="1" dirty="0" smtClean="0"/>
          </a:p>
          <a:p>
            <a:pPr marL="0" algn="just">
              <a:lnSpc>
                <a:spcPct val="120000"/>
              </a:lnSpc>
              <a:buNone/>
            </a:pPr>
            <a:r>
              <a:rPr lang="en-US" sz="4500" b="1" dirty="0" smtClean="0"/>
              <a:t>7. The battle-hardened  tank corps  of  the 4</a:t>
            </a:r>
            <a:r>
              <a:rPr lang="en-US" sz="4500" b="1" baseline="30000" dirty="0" smtClean="0"/>
              <a:t>th</a:t>
            </a:r>
            <a:r>
              <a:rPr lang="en-US" sz="4500" b="1" dirty="0" smtClean="0"/>
              <a:t> Panzer Army and the  3- d tank corps of the </a:t>
            </a:r>
            <a:r>
              <a:rPr lang="en-US" sz="4500" b="1" dirty="0" err="1" smtClean="0"/>
              <a:t>Kemf</a:t>
            </a:r>
            <a:r>
              <a:rPr lang="en-US" sz="4500" b="1" dirty="0" smtClean="0"/>
              <a:t>  detachment  were concentrated in the direction of the town of  </a:t>
            </a:r>
            <a:r>
              <a:rPr lang="en-US" sz="4500" b="1" dirty="0" err="1" smtClean="0"/>
              <a:t>Prokhorvka</a:t>
            </a:r>
            <a:r>
              <a:rPr lang="en-US" sz="4500" b="1" dirty="0" smtClean="0"/>
              <a:t>  south-east of  Kursk.</a:t>
            </a:r>
            <a:endParaRPr lang="ru-RU" sz="4500" dirty="0" smtClean="0"/>
          </a:p>
          <a:p>
            <a:pPr algn="ctr">
              <a:buNone/>
            </a:pPr>
            <a:r>
              <a:rPr lang="ru-RU" sz="4500" dirty="0" smtClean="0"/>
              <a:t> </a:t>
            </a:r>
            <a:r>
              <a:rPr lang="ru-RU" sz="5000" b="1" dirty="0" smtClean="0"/>
              <a:t>Задание: Переведите текст и ответьте на вопрос шпионов. </a:t>
            </a:r>
            <a:endParaRPr lang="ru-RU" sz="5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52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10. «Наркоз»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algn="just">
              <a:buNone/>
            </a:pPr>
            <a:r>
              <a:rPr lang="ru-RU" sz="2400" b="1" dirty="0" smtClean="0"/>
              <a:t>	После допроса Алексей очнулся на полу своего дома. Кажется, он был усыплен американскими шпионами. В качестве наркоза в годы Великой Отечественной войны использовали органическое химическое соединение. При нормальных условиях – бесцветная летучая жидкость с эфирным запахом и сладким вкусом. Получается оно в результате хлорирования метана.</a:t>
            </a:r>
          </a:p>
          <a:p>
            <a:pPr marL="0" algn="just">
              <a:buNone/>
            </a:pPr>
            <a:endParaRPr lang="ru-RU" sz="2400" b="1" dirty="0" smtClean="0"/>
          </a:p>
          <a:p>
            <a:pPr marL="0" algn="ctr">
              <a:buNone/>
            </a:pPr>
            <a:r>
              <a:rPr lang="ru-RU" sz="2400" b="1" dirty="0" smtClean="0"/>
              <a:t>Задание: назовите вещество, которым был усыплен Алексей?</a:t>
            </a:r>
            <a:endParaRPr lang="ru-RU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59000"/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5403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11. «Машина»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928670"/>
            <a:ext cx="8715436" cy="5715040"/>
          </a:xfrm>
        </p:spPr>
        <p:txBody>
          <a:bodyPr/>
          <a:lstStyle/>
          <a:p>
            <a:pPr marL="0" algn="just">
              <a:buNone/>
            </a:pPr>
            <a:r>
              <a:rPr lang="ru-RU" dirty="0" smtClean="0"/>
              <a:t>	</a:t>
            </a:r>
            <a:r>
              <a:rPr lang="ru-RU" sz="2800" b="1" dirty="0" smtClean="0"/>
              <a:t>Выбежав из дома, Алексей увидел стоявшую рядом машину. Рядом с ней стояла канистра с керосином. Для закачивания керосина в бак используется насос, массовая подача которого 20кг/мин. </a:t>
            </a:r>
          </a:p>
          <a:p>
            <a:pPr marL="0" algn="just"/>
            <a:endParaRPr lang="ru-RU" sz="2800" b="1" dirty="0" smtClean="0"/>
          </a:p>
          <a:p>
            <a:pPr marL="0" algn="just">
              <a:buNone/>
            </a:pPr>
            <a:r>
              <a:rPr lang="ru-RU" sz="2800" b="1" dirty="0" smtClean="0"/>
              <a:t>	Задание: Вычислите время, необходимое для наполнения бака, если его длина 2м., ширина 150см. и высота 1800мм. </a:t>
            </a:r>
          </a:p>
          <a:p>
            <a:pPr marL="0" algn="just">
              <a:buNone/>
            </a:pPr>
            <a:endParaRPr lang="ru-RU" sz="2800" b="1" dirty="0" smtClean="0"/>
          </a:p>
          <a:p>
            <a:pPr marL="0" algn="ctr">
              <a:buNone/>
            </a:pPr>
            <a:r>
              <a:rPr lang="ru-RU" sz="2800" b="1" dirty="0" smtClean="0"/>
              <a:t>1)3,6 час.	2)36 мин.	3)3,6 мин.	4)0,36 час.</a:t>
            </a:r>
            <a:endParaRPr lang="ru-RU" sz="2800" b="1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55000"/>
            <a:lum/>
          </a:blip>
          <a:srcRect/>
          <a:stretch>
            <a:fillRect l="-24000" r="-2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1143000"/>
          </a:xfrm>
        </p:spPr>
        <p:txBody>
          <a:bodyPr/>
          <a:lstStyle/>
          <a:p>
            <a:r>
              <a:rPr lang="ru-RU" dirty="0" smtClean="0"/>
              <a:t>12. «Снаряд»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214422"/>
            <a:ext cx="8715436" cy="5357850"/>
          </a:xfrm>
        </p:spPr>
        <p:txBody>
          <a:bodyPr/>
          <a:lstStyle/>
          <a:p>
            <a:pPr marL="0" algn="just">
              <a:buNone/>
            </a:pPr>
            <a:r>
              <a:rPr lang="ru-RU" dirty="0" smtClean="0"/>
              <a:t>	</a:t>
            </a:r>
            <a:r>
              <a:rPr lang="ru-RU" sz="2800" b="1" dirty="0" smtClean="0"/>
              <a:t>Добравшись на машине до железнодорожной станции, Алексей садится в проходящий военный эшелон. Во время движения он видит Снаряд массой 100кг., летящий горизонтально вдоль железнодорожного пути со скоростью 500 м/с, который попадает в вагон с песком массой 10т. И застревает в нем.</a:t>
            </a:r>
          </a:p>
          <a:p>
            <a:pPr marL="0" algn="just">
              <a:buNone/>
            </a:pPr>
            <a:r>
              <a:rPr lang="ru-RU" sz="2800" b="1" dirty="0" smtClean="0"/>
              <a:t>	</a:t>
            </a:r>
          </a:p>
          <a:p>
            <a:pPr marL="0" algn="just">
              <a:buNone/>
            </a:pPr>
            <a:r>
              <a:rPr lang="ru-RU" sz="2800" b="1" dirty="0" smtClean="0"/>
              <a:t>Задание: Какой стала скорость вагона, если он двигался со скоростью 36км/ч навстречу снаряду?</a:t>
            </a:r>
            <a:endParaRPr lang="ru-RU" sz="2800" b="1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52000"/>
            <a:lum/>
          </a:blip>
          <a:srcRect/>
          <a:stretch>
            <a:fillRect l="-24000" r="-2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1143000"/>
          </a:xfrm>
        </p:spPr>
        <p:txBody>
          <a:bodyPr/>
          <a:lstStyle/>
          <a:p>
            <a:r>
              <a:rPr lang="ru-RU" dirty="0" smtClean="0"/>
              <a:t>13. «Река»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44" y="1071546"/>
            <a:ext cx="8858312" cy="5500726"/>
          </a:xfrm>
        </p:spPr>
        <p:txBody>
          <a:bodyPr/>
          <a:lstStyle/>
          <a:p>
            <a:pPr marL="0" algn="just">
              <a:buNone/>
            </a:pPr>
            <a:r>
              <a:rPr lang="ru-RU" dirty="0" smtClean="0"/>
              <a:t>	</a:t>
            </a:r>
            <a:r>
              <a:rPr lang="ru-RU" b="1" dirty="0" smtClean="0"/>
              <a:t>Снаряд не разорвался, и эшелон продолжил следование по мосту через реку, находящуюся в долине, где проходило полукольцо фронтов весной 1943 года от Понырей до Белгорода.</a:t>
            </a:r>
          </a:p>
          <a:p>
            <a:pPr marL="0" algn="just">
              <a:buNone/>
            </a:pPr>
            <a:r>
              <a:rPr lang="ru-RU" b="1" dirty="0" smtClean="0"/>
              <a:t>	</a:t>
            </a:r>
          </a:p>
          <a:p>
            <a:pPr marL="0" algn="just">
              <a:buNone/>
            </a:pPr>
            <a:endParaRPr lang="ru-RU" b="1" dirty="0" smtClean="0"/>
          </a:p>
          <a:p>
            <a:pPr marL="0" algn="ctr">
              <a:buNone/>
            </a:pPr>
            <a:r>
              <a:rPr lang="ru-RU" b="1" dirty="0" smtClean="0"/>
              <a:t>Задание: Определите название реки?</a:t>
            </a:r>
            <a:endParaRPr lang="ru-RU" b="1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50000"/>
            <a:lum/>
          </a:blip>
          <a:srcRect/>
          <a:stretch>
            <a:fillRect t="-45000" b="-4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714356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14. «Донесение»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714356"/>
            <a:ext cx="8572560" cy="5929354"/>
          </a:xfrm>
        </p:spPr>
        <p:txBody>
          <a:bodyPr>
            <a:normAutofit/>
          </a:bodyPr>
          <a:lstStyle/>
          <a:p>
            <a:pPr marL="0" algn="just">
              <a:buNone/>
            </a:pPr>
            <a:r>
              <a:rPr lang="ru-RU" sz="2800" dirty="0" smtClean="0"/>
              <a:t>	</a:t>
            </a:r>
            <a:r>
              <a:rPr lang="ru-RU" sz="2400" b="1" dirty="0" smtClean="0"/>
              <a:t>В первом вагоне эшелона был расположен штаб Советской разведки. Проходя мимо штаба, Алексей замечает в руках разведчика немецкий текст директивы №6 «О плане операции «Цитадель» немецкого Верховного командования, завизированный всеми службами вермахта.</a:t>
            </a:r>
          </a:p>
          <a:p>
            <a:pPr marL="0" algn="just">
              <a:buNone/>
            </a:pPr>
            <a:r>
              <a:rPr lang="ru-RU" sz="2400" b="1" dirty="0" smtClean="0"/>
              <a:t>	О человеке, который добыл для советского командования этот документ, неизвестно ничего, кроме его кодового имени. Некоторые считают, что советским агентом являлся личный фотограф Гитлера.</a:t>
            </a:r>
          </a:p>
          <a:p>
            <a:pPr marL="0" algn="ctr">
              <a:buNone/>
            </a:pPr>
            <a:endParaRPr lang="ru-RU" sz="2400" b="1" dirty="0" smtClean="0"/>
          </a:p>
          <a:p>
            <a:pPr marL="0" algn="ctr">
              <a:buNone/>
            </a:pPr>
            <a:r>
              <a:rPr lang="ru-RU" sz="2400" b="1" dirty="0" smtClean="0"/>
              <a:t>Задание: Назовите кодовое имя человека, который добыл текст директивы № 6 «О плане операции „Цитадель“», с которым ознакомился Сталин 12.04.1943.года.</a:t>
            </a:r>
          </a:p>
          <a:p>
            <a:pPr marL="0" algn="just">
              <a:buNone/>
            </a:pPr>
            <a:endParaRPr lang="ru-RU" sz="2800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5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857232"/>
          </a:xfrm>
        </p:spPr>
        <p:txBody>
          <a:bodyPr/>
          <a:lstStyle/>
          <a:p>
            <a:r>
              <a:rPr lang="ru-RU" dirty="0" smtClean="0"/>
              <a:t>15. «Азбука МОРЗЕ»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000108"/>
            <a:ext cx="8715436" cy="5715040"/>
          </a:xfrm>
        </p:spPr>
        <p:txBody>
          <a:bodyPr>
            <a:normAutofit/>
          </a:bodyPr>
          <a:lstStyle/>
          <a:p>
            <a:pPr marL="0" algn="just">
              <a:buNone/>
            </a:pPr>
            <a:r>
              <a:rPr lang="ru-RU" sz="2800" b="1" dirty="0" smtClean="0"/>
              <a:t>	Командующий эшелоном приказывает Алексею переслать штабу сообщение, предварительно его зашифровав с помощью Азбуки Морзе. </a:t>
            </a:r>
          </a:p>
          <a:p>
            <a:pPr marL="0" algn="just">
              <a:buNone/>
            </a:pPr>
            <a:endParaRPr lang="ru-RU" sz="2800" b="1" dirty="0" smtClean="0"/>
          </a:p>
          <a:p>
            <a:pPr marL="0" algn="just">
              <a:buNone/>
            </a:pPr>
            <a:r>
              <a:rPr lang="ru-RU" sz="2000" dirty="0" smtClean="0"/>
              <a:t>•−−   •••• −−− −•• •   −• •− ••• − ••− •−−• •−•• • −• •• •−•−   −•− •−• •− ••• −• −−− •−−−   •− •−• −− •• ••   ••   •−−• −−− ••• •−•• • −•• −−− •−− •− •−− −−−− • −−• −−−   −•− −−− −• − •−• −• •− ••• − ••− •−−• •−•• • −• •• •−•−   •−− • •−• −− •− •••• − •−   •−−   −•−• • −• − •−• •   ••−• •−• −−− −• − •−   −−− −••• •−• •− −−•• −−− •−− •− •−•• ••• •−•−   •−− −•−− ••• − ••− •−−•   −−• •−•• ••− −••• •• −• −−− •−−−   −•• −−−   •−−−− ••••• −−−−−   ••   −−−− •• •−• •• −• −−− •−−−   −•• −−−   ••−−− −−−−− −−−−−   −•− •• •−•• −−− −− • − •−• −−− •−− </a:t>
            </a:r>
          </a:p>
          <a:p>
            <a:pPr algn="ctr">
              <a:buNone/>
            </a:pPr>
            <a:endParaRPr lang="ru-RU" sz="2800" b="1" dirty="0" smtClean="0"/>
          </a:p>
          <a:p>
            <a:pPr algn="ctr">
              <a:buNone/>
            </a:pPr>
            <a:r>
              <a:rPr lang="ru-RU" sz="2800" b="1" dirty="0" smtClean="0"/>
              <a:t>Задание: Что за сообщение было зашифровано Алексеем?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46000"/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928670"/>
          </a:xfrm>
        </p:spPr>
        <p:txBody>
          <a:bodyPr/>
          <a:lstStyle/>
          <a:p>
            <a:r>
              <a:rPr lang="ru-RU" dirty="0" smtClean="0"/>
              <a:t>16. «Сообщение»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928670"/>
            <a:ext cx="8715436" cy="5786478"/>
          </a:xfrm>
        </p:spPr>
        <p:txBody>
          <a:bodyPr/>
          <a:lstStyle/>
          <a:p>
            <a:pPr marL="0" algn="just">
              <a:buNone/>
            </a:pPr>
            <a:r>
              <a:rPr lang="ru-RU" sz="2800" b="1" dirty="0" smtClean="0"/>
              <a:t>После сообщения штабу командир велел Алексею запомнить следующую информацию для передачи командованию Красной армии.</a:t>
            </a:r>
          </a:p>
          <a:p>
            <a:pPr marL="0" algn="just">
              <a:buNone/>
            </a:pPr>
            <a:r>
              <a:rPr lang="ru-RU" sz="2800" b="1" dirty="0" smtClean="0"/>
              <a:t>«В ходе оборонительного сражения советские летчики уничтожили около </a:t>
            </a:r>
            <a:r>
              <a:rPr lang="ru-RU" sz="2800" b="1" dirty="0" smtClean="0">
                <a:solidFill>
                  <a:srgbClr val="FF0000"/>
                </a:solidFill>
              </a:rPr>
              <a:t>10111010111</a:t>
            </a:r>
            <a:r>
              <a:rPr lang="ru-RU" sz="2800" b="1" dirty="0" smtClean="0"/>
              <a:t> немецких самолетов, в то время как собственные потери составили </a:t>
            </a:r>
            <a:r>
              <a:rPr lang="ru-RU" sz="2800" b="1" dirty="0" smtClean="0">
                <a:solidFill>
                  <a:srgbClr val="FF0000"/>
                </a:solidFill>
              </a:rPr>
              <a:t>111001100</a:t>
            </a:r>
            <a:r>
              <a:rPr lang="ru-RU" sz="2800" b="1" dirty="0" smtClean="0"/>
              <a:t> самолетов».</a:t>
            </a:r>
          </a:p>
          <a:p>
            <a:pPr algn="ctr">
              <a:buNone/>
            </a:pPr>
            <a:endParaRPr lang="ru-RU" dirty="0" smtClean="0"/>
          </a:p>
          <a:p>
            <a:pPr algn="ctr">
              <a:buNone/>
            </a:pPr>
            <a:r>
              <a:rPr lang="ru-RU" sz="2800" b="1" dirty="0" smtClean="0"/>
              <a:t>Задание: расшифруйте с помощью </a:t>
            </a:r>
            <a:r>
              <a:rPr lang="ru-RU" b="1" dirty="0" smtClean="0"/>
              <a:t>системы счисления</a:t>
            </a:r>
            <a:r>
              <a:rPr lang="ru-RU" sz="2800" b="1" dirty="0" smtClean="0"/>
              <a:t>, количество самолетов, о которых говорится в сообщении.</a:t>
            </a:r>
            <a:endParaRPr lang="ru-RU" sz="2800" b="1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50000"/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17. «Конечная станция»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285860"/>
            <a:ext cx="8715436" cy="5357850"/>
          </a:xfrm>
        </p:spPr>
        <p:txBody>
          <a:bodyPr/>
          <a:lstStyle/>
          <a:p>
            <a:pPr marL="0" algn="just">
              <a:buNone/>
            </a:pPr>
            <a:r>
              <a:rPr lang="ru-RU" b="1" dirty="0" smtClean="0"/>
              <a:t>Военный эшелон ночью прибыл на станцию следования. Алексей вышел из вагона и в темноте увидел сигнальную ракету, которая осветила станцию. Теперь он видел название станции и город, в который он прибыл.</a:t>
            </a:r>
          </a:p>
          <a:p>
            <a:pPr marL="0" algn="ctr">
              <a:buNone/>
            </a:pPr>
            <a:endParaRPr lang="ru-RU" sz="2400" b="1" dirty="0" smtClean="0"/>
          </a:p>
          <a:p>
            <a:pPr marL="0" algn="ctr">
              <a:buNone/>
            </a:pPr>
            <a:r>
              <a:rPr lang="ru-RU" sz="2400" b="1" dirty="0" smtClean="0"/>
              <a:t>Задание: Какой металл используют в военной технике при изготовлении осветительных и сигнальных ракет. При поджигании его возникает очень яркое ослепительно-белое пламя, за счёт которого удаётся в ночное время осветить значительную часть территории.</a:t>
            </a:r>
          </a:p>
          <a:p>
            <a:pPr marL="0"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49000"/>
            <a:lum/>
          </a:blip>
          <a:srcRect/>
          <a:stretch>
            <a:fillRect l="-5000" r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85720" y="1071546"/>
            <a:ext cx="8858280" cy="56938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  <a:latin typeface="Arial" pitchFamily="34" charset="0"/>
                <a:cs typeface="Arial" pitchFamily="34" charset="0"/>
              </a:rPr>
              <a:t>Студент Алексей Иванов на занятиях в техникуме проводил испытания над </a:t>
            </a:r>
          </a:p>
          <a:p>
            <a:pPr algn="ctr"/>
            <a:r>
              <a:rPr lang="ru-RU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  <a:latin typeface="Arial" pitchFamily="34" charset="0"/>
                <a:cs typeface="Arial" pitchFamily="34" charset="0"/>
              </a:rPr>
              <a:t>«Машиной времени»</a:t>
            </a:r>
          </a:p>
          <a:p>
            <a:pPr algn="ctr"/>
            <a:endParaRPr lang="ru-RU" sz="2800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effectLst>
                <a:reflection blurRad="12700" stA="28000" endPos="45000" dist="1000" dir="5400000" sy="-100000" algn="bl" rotWithShape="0"/>
              </a:effectLst>
              <a:latin typeface="Arial" pitchFamily="34" charset="0"/>
              <a:cs typeface="Arial" pitchFamily="34" charset="0"/>
            </a:endParaRPr>
          </a:p>
          <a:p>
            <a:pPr algn="ctr"/>
            <a:r>
              <a:rPr lang="ru-RU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  <a:latin typeface="Arial" pitchFamily="34" charset="0"/>
                <a:cs typeface="Arial" pitchFamily="34" charset="0"/>
              </a:rPr>
              <a:t>Совершив ошибку он попадает в события «Великой Отечественной войны 1941-1945 годов».</a:t>
            </a:r>
          </a:p>
          <a:p>
            <a:pPr algn="ctr"/>
            <a:endParaRPr lang="ru-RU" sz="2800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effectLst>
                <a:reflection blurRad="12700" stA="28000" endPos="45000" dist="1000" dir="5400000" sy="-100000" algn="bl" rotWithShape="0"/>
              </a:effectLst>
              <a:latin typeface="Arial" pitchFamily="34" charset="0"/>
              <a:cs typeface="Arial" pitchFamily="34" charset="0"/>
            </a:endParaRPr>
          </a:p>
          <a:p>
            <a:pPr algn="ctr"/>
            <a:r>
              <a:rPr lang="ru-RU" sz="28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  <a:latin typeface="Arial" pitchFamily="34" charset="0"/>
                <a:cs typeface="Arial" pitchFamily="34" charset="0"/>
              </a:rPr>
              <a:t>Д</a:t>
            </a:r>
            <a:r>
              <a:rPr lang="ru-RU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  <a:latin typeface="Arial" pitchFamily="34" charset="0"/>
                <a:cs typeface="Arial" pitchFamily="34" charset="0"/>
              </a:rPr>
              <a:t>ля того чтобы вернуться в свое время, Алексею необходимо решить предложенные задачи и выяснить, </a:t>
            </a:r>
          </a:p>
          <a:p>
            <a:pPr algn="ctr"/>
            <a:r>
              <a:rPr lang="ru-RU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  <a:latin typeface="Arial" pitchFamily="34" charset="0"/>
                <a:cs typeface="Arial" pitchFamily="34" charset="0"/>
              </a:rPr>
              <a:t>Участником какой битвы Великой отечественной войны он стал. </a:t>
            </a:r>
            <a:endParaRPr lang="ru-RU" sz="28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effectLst>
                <a:reflection blurRad="12700" stA="28000" endPos="45000" dist="1000" dir="5400000" sy="-100000" algn="bl" rotWithShape="0"/>
              </a:effectLst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55000"/>
            <a:lum/>
          </a:blip>
          <a:srcRect/>
          <a:stretch>
            <a:fillRect l="-13000" r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582594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18. «Салют»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44" y="571480"/>
            <a:ext cx="8786874" cy="6072230"/>
          </a:xfrm>
        </p:spPr>
        <p:txBody>
          <a:bodyPr>
            <a:normAutofit lnSpcReduction="10000"/>
          </a:bodyPr>
          <a:lstStyle/>
          <a:p>
            <a:pPr marL="0" algn="just">
              <a:buNone/>
            </a:pPr>
            <a:r>
              <a:rPr lang="ru-RU" sz="2600" b="1" dirty="0" smtClean="0"/>
              <a:t>	</a:t>
            </a:r>
            <a:r>
              <a:rPr lang="ru-RU" sz="2200" b="1" dirty="0" smtClean="0"/>
              <a:t>Утром в городе началась подготовка к празднику. Иосиф Сталин распорядился устроить по поводу освобождения двух ключевых городов страны артиллерийский салют - первый за всю войну. </a:t>
            </a:r>
          </a:p>
          <a:p>
            <a:pPr marL="0" algn="just">
              <a:buNone/>
            </a:pPr>
            <a:r>
              <a:rPr lang="ru-RU" sz="2200" b="1" dirty="0" smtClean="0"/>
              <a:t>	Было подсчитано, что для того чтобы салют был слышен во всем городе, необходимо задействовать около 100 зенитных орудий. Такие огневые средства были, однако в распоряжении организаторов торжественного действа оказалось всего 1 200 холостых снарядов.</a:t>
            </a:r>
          </a:p>
          <a:p>
            <a:pPr marL="0" algn="just">
              <a:buNone/>
            </a:pPr>
            <a:r>
              <a:rPr lang="ru-RU" sz="2200" b="1" dirty="0" smtClean="0"/>
              <a:t>	Поэтому из 100 орудий можно было дать всего по 12 залпов. Эффект от акции мог получиться не таким, как ожидалось. Решением стало увеличение интервала между залпами: в полночь 5 августа стрельба из всех 124 орудий. А чтобы салют был слышен в городе повсеместно, группы орудий были расставлены на стадионах и пустырях в разных </a:t>
            </a:r>
            <a:r>
              <a:rPr lang="ru-RU" sz="2200" b="1" dirty="0" smtClean="0"/>
              <a:t>районах.</a:t>
            </a:r>
            <a:endParaRPr lang="ru-RU" sz="2200" b="1" dirty="0" smtClean="0"/>
          </a:p>
          <a:p>
            <a:pPr marL="0" algn="ctr">
              <a:buNone/>
            </a:pPr>
            <a:endParaRPr lang="ru-RU" sz="2200" b="1" dirty="0" smtClean="0"/>
          </a:p>
          <a:p>
            <a:pPr marL="0" algn="ctr">
              <a:buNone/>
            </a:pPr>
            <a:r>
              <a:rPr lang="ru-RU" sz="2400" b="1" dirty="0" smtClean="0"/>
              <a:t>Задание: Назовите город, в котором устроили артиллерийский салют и интервал между залпами?</a:t>
            </a:r>
          </a:p>
          <a:p>
            <a:pPr marL="0" algn="just">
              <a:buNone/>
            </a:pPr>
            <a:endParaRPr lang="ru-RU" sz="2800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57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714356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19. «Дата»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642918"/>
            <a:ext cx="8786874" cy="2071702"/>
          </a:xfrm>
        </p:spPr>
        <p:txBody>
          <a:bodyPr>
            <a:normAutofit fontScale="62500" lnSpcReduction="20000"/>
          </a:bodyPr>
          <a:lstStyle/>
          <a:p>
            <a:pPr marL="0" algn="just">
              <a:buNone/>
            </a:pPr>
            <a:r>
              <a:rPr lang="ru-RU" b="1" dirty="0" smtClean="0"/>
              <a:t>	</a:t>
            </a:r>
            <a:r>
              <a:rPr lang="ru-RU" sz="3400" b="1" dirty="0" smtClean="0"/>
              <a:t>Все же Алексей не мог до конца определить битву Великой Отечественной войны, в которой он участвует. </a:t>
            </a:r>
          </a:p>
          <a:p>
            <a:pPr marL="0" algn="just">
              <a:buNone/>
            </a:pPr>
            <a:r>
              <a:rPr lang="ru-RU" sz="3400" b="1" dirty="0" smtClean="0"/>
              <a:t>	Потеряв надежду вернуться в 2020 год, Алексей, сунув руки в карманы, неожиданно нашел сложенную бумагу, на которой был изображен ребус. Разгадайте ребус и определите период битвы Великой Отечественной войны, в которой наш герой участвует.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/>
          </a:p>
        </p:txBody>
      </p:sp>
      <p:pic>
        <p:nvPicPr>
          <p:cNvPr id="1027" name="Picture 3" descr="C:\Users\Пользователь\Desktop\Интеллектальному марафону\Screenshot_20200124-044034_Yandex.jpg"/>
          <p:cNvPicPr>
            <a:picLocks noChangeAspect="1" noChangeArrowheads="1"/>
          </p:cNvPicPr>
          <p:nvPr/>
        </p:nvPicPr>
        <p:blipFill>
          <a:blip r:embed="rId3" cstate="print"/>
          <a:srcRect l="17568" t="6250" r="28209" b="10416"/>
          <a:stretch>
            <a:fillRect/>
          </a:stretch>
        </p:blipFill>
        <p:spPr bwMode="auto">
          <a:xfrm>
            <a:off x="6429388" y="4857760"/>
            <a:ext cx="2428860" cy="1815978"/>
          </a:xfrm>
          <a:prstGeom prst="rect">
            <a:avLst/>
          </a:prstGeom>
          <a:noFill/>
        </p:spPr>
      </p:pic>
      <p:pic>
        <p:nvPicPr>
          <p:cNvPr id="1028" name="Picture 4" descr="C:\Users\Пользователь\Desktop\Интеллектальному марафону\Screenshot_20200124-044608_Yandex.jpg"/>
          <p:cNvPicPr>
            <a:picLocks noChangeAspect="1" noChangeArrowheads="1"/>
          </p:cNvPicPr>
          <p:nvPr/>
        </p:nvPicPr>
        <p:blipFill>
          <a:blip r:embed="rId4" cstate="print"/>
          <a:srcRect l="5912" t="9375" b="14583"/>
          <a:stretch>
            <a:fillRect/>
          </a:stretch>
        </p:blipFill>
        <p:spPr bwMode="auto">
          <a:xfrm>
            <a:off x="4643438" y="2714620"/>
            <a:ext cx="4500562" cy="1769527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642910" y="3214686"/>
            <a:ext cx="500066" cy="42862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1142976" y="3214686"/>
            <a:ext cx="500066" cy="42862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Равнобедренный треугольник 8"/>
          <p:cNvSpPr/>
          <p:nvPr/>
        </p:nvSpPr>
        <p:spPr>
          <a:xfrm>
            <a:off x="642910" y="2714620"/>
            <a:ext cx="1000132" cy="500066"/>
          </a:xfrm>
          <a:prstGeom prst="triangl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1785918" y="3286124"/>
            <a:ext cx="357190" cy="158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 rot="5400000">
            <a:off x="2108183" y="3249611"/>
            <a:ext cx="928694" cy="158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 flipV="1">
            <a:off x="2143108" y="2786058"/>
            <a:ext cx="428628" cy="35719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/>
          <p:nvPr/>
        </p:nvCxnSpPr>
        <p:spPr>
          <a:xfrm>
            <a:off x="2571736" y="2786058"/>
            <a:ext cx="428628" cy="35719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/>
          <p:cNvCxnSpPr/>
          <p:nvPr/>
        </p:nvCxnSpPr>
        <p:spPr>
          <a:xfrm>
            <a:off x="3000364" y="3214686"/>
            <a:ext cx="357190" cy="158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7" name="Прямая соединительная линия 26"/>
          <p:cNvCxnSpPr/>
          <p:nvPr/>
        </p:nvCxnSpPr>
        <p:spPr>
          <a:xfrm>
            <a:off x="3000364" y="3429000"/>
            <a:ext cx="357190" cy="158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29" name="Прямоугольник 28"/>
          <p:cNvSpPr/>
          <p:nvPr/>
        </p:nvSpPr>
        <p:spPr>
          <a:xfrm>
            <a:off x="3500430" y="2857496"/>
            <a:ext cx="785818" cy="42862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39" name="Прямая соединительная линия 38"/>
          <p:cNvCxnSpPr/>
          <p:nvPr/>
        </p:nvCxnSpPr>
        <p:spPr>
          <a:xfrm rot="5400000">
            <a:off x="3679819" y="3463925"/>
            <a:ext cx="357190" cy="158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42" name="Прямая соединительная линия 41"/>
          <p:cNvCxnSpPr/>
          <p:nvPr/>
        </p:nvCxnSpPr>
        <p:spPr>
          <a:xfrm>
            <a:off x="3500430" y="3643314"/>
            <a:ext cx="785818" cy="158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44" name="Прямоугольник 43"/>
          <p:cNvSpPr/>
          <p:nvPr/>
        </p:nvSpPr>
        <p:spPr>
          <a:xfrm>
            <a:off x="214282" y="5643578"/>
            <a:ext cx="500066" cy="500066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Прямоугольник 44"/>
          <p:cNvSpPr/>
          <p:nvPr/>
        </p:nvSpPr>
        <p:spPr>
          <a:xfrm>
            <a:off x="714348" y="5643578"/>
            <a:ext cx="500066" cy="500066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47" name="Прямая соединительная линия 46"/>
          <p:cNvCxnSpPr/>
          <p:nvPr/>
        </p:nvCxnSpPr>
        <p:spPr>
          <a:xfrm rot="5400000">
            <a:off x="392877" y="6179363"/>
            <a:ext cx="357190" cy="285752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49" name="Прямая соединительная линия 48"/>
          <p:cNvCxnSpPr/>
          <p:nvPr/>
        </p:nvCxnSpPr>
        <p:spPr>
          <a:xfrm rot="16200000" flipH="1">
            <a:off x="678629" y="6179363"/>
            <a:ext cx="357190" cy="285752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51" name="Прямая соединительная линия 50"/>
          <p:cNvCxnSpPr/>
          <p:nvPr/>
        </p:nvCxnSpPr>
        <p:spPr>
          <a:xfrm>
            <a:off x="1285852" y="6000768"/>
            <a:ext cx="428628" cy="158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53" name="Прямая соединительная линия 52"/>
          <p:cNvCxnSpPr/>
          <p:nvPr/>
        </p:nvCxnSpPr>
        <p:spPr>
          <a:xfrm rot="5400000">
            <a:off x="1286646" y="5999974"/>
            <a:ext cx="428628" cy="158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56" name="Прямая соединительная линия 55"/>
          <p:cNvCxnSpPr/>
          <p:nvPr/>
        </p:nvCxnSpPr>
        <p:spPr>
          <a:xfrm rot="5400000">
            <a:off x="1786712" y="6071412"/>
            <a:ext cx="857256" cy="158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57" name="Прямая соединительная линия 56"/>
          <p:cNvCxnSpPr/>
          <p:nvPr/>
        </p:nvCxnSpPr>
        <p:spPr>
          <a:xfrm flipV="1">
            <a:off x="1785918" y="5643578"/>
            <a:ext cx="428628" cy="35719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58" name="Прямая соединительная линия 57"/>
          <p:cNvCxnSpPr/>
          <p:nvPr/>
        </p:nvCxnSpPr>
        <p:spPr>
          <a:xfrm>
            <a:off x="2214546" y="5643578"/>
            <a:ext cx="428628" cy="35719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60" name="Прямая соединительная линия 59"/>
          <p:cNvCxnSpPr/>
          <p:nvPr/>
        </p:nvCxnSpPr>
        <p:spPr>
          <a:xfrm rot="5400000">
            <a:off x="2822563" y="6035693"/>
            <a:ext cx="928694" cy="158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62" name="Прямая соединительная линия 61"/>
          <p:cNvCxnSpPr/>
          <p:nvPr/>
        </p:nvCxnSpPr>
        <p:spPr>
          <a:xfrm>
            <a:off x="2857488" y="5929330"/>
            <a:ext cx="857256" cy="158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65" name="Прямая соединительная линия 64"/>
          <p:cNvCxnSpPr/>
          <p:nvPr/>
        </p:nvCxnSpPr>
        <p:spPr>
          <a:xfrm rot="5400000">
            <a:off x="2679687" y="5749941"/>
            <a:ext cx="357190" cy="158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67" name="Прямая соединительная линия 66"/>
          <p:cNvCxnSpPr/>
          <p:nvPr/>
        </p:nvCxnSpPr>
        <p:spPr>
          <a:xfrm rot="5400000">
            <a:off x="3536943" y="5749941"/>
            <a:ext cx="357190" cy="158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70" name="Прямая соединительная линия 69"/>
          <p:cNvCxnSpPr/>
          <p:nvPr/>
        </p:nvCxnSpPr>
        <p:spPr>
          <a:xfrm>
            <a:off x="3857620" y="6143644"/>
            <a:ext cx="357190" cy="158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71" name="Прямая соединительная линия 70"/>
          <p:cNvCxnSpPr/>
          <p:nvPr/>
        </p:nvCxnSpPr>
        <p:spPr>
          <a:xfrm>
            <a:off x="3857620" y="6357958"/>
            <a:ext cx="357190" cy="158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72" name="Равнобедренный треугольник 71"/>
          <p:cNvSpPr/>
          <p:nvPr/>
        </p:nvSpPr>
        <p:spPr>
          <a:xfrm>
            <a:off x="4429124" y="6286520"/>
            <a:ext cx="714380" cy="357190"/>
          </a:xfrm>
          <a:prstGeom prst="triangl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73" name="Прямая соединительная линия 72"/>
          <p:cNvCxnSpPr/>
          <p:nvPr/>
        </p:nvCxnSpPr>
        <p:spPr>
          <a:xfrm rot="5400000">
            <a:off x="4608513" y="6107131"/>
            <a:ext cx="357190" cy="158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74" name="Прямая соединительная линия 73"/>
          <p:cNvCxnSpPr/>
          <p:nvPr/>
        </p:nvCxnSpPr>
        <p:spPr>
          <a:xfrm>
            <a:off x="4429124" y="5929330"/>
            <a:ext cx="714380" cy="158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75" name="Прямая соединительная линия 74"/>
          <p:cNvCxnSpPr/>
          <p:nvPr/>
        </p:nvCxnSpPr>
        <p:spPr>
          <a:xfrm>
            <a:off x="5500694" y="5929330"/>
            <a:ext cx="714380" cy="158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78" name="Равнобедренный треугольник 77"/>
          <p:cNvSpPr/>
          <p:nvPr/>
        </p:nvSpPr>
        <p:spPr>
          <a:xfrm>
            <a:off x="5500694" y="5929330"/>
            <a:ext cx="714380" cy="357190"/>
          </a:xfrm>
          <a:prstGeom prst="triangl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79" name="Прямая соединительная линия 78"/>
          <p:cNvCxnSpPr/>
          <p:nvPr/>
        </p:nvCxnSpPr>
        <p:spPr>
          <a:xfrm rot="16200000" flipH="1">
            <a:off x="5822165" y="6322239"/>
            <a:ext cx="357190" cy="285752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80" name="Прямая соединительная линия 79"/>
          <p:cNvCxnSpPr/>
          <p:nvPr/>
        </p:nvCxnSpPr>
        <p:spPr>
          <a:xfrm rot="5400000">
            <a:off x="5536413" y="6322239"/>
            <a:ext cx="357190" cy="285752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81" name="TextBox 80"/>
          <p:cNvSpPr txBox="1"/>
          <p:nvPr/>
        </p:nvSpPr>
        <p:spPr>
          <a:xfrm>
            <a:off x="214282" y="3143248"/>
            <a:ext cx="37542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/>
              <a:t>С</a:t>
            </a:r>
            <a:endParaRPr lang="ru-RU" sz="2800" dirty="0"/>
          </a:p>
        </p:txBody>
      </p:sp>
      <p:sp>
        <p:nvSpPr>
          <p:cNvPr id="82" name="TextBox 81"/>
          <p:cNvSpPr txBox="1"/>
          <p:nvPr/>
        </p:nvSpPr>
        <p:spPr>
          <a:xfrm>
            <a:off x="214282" y="5072074"/>
            <a:ext cx="5790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/>
              <a:t>ПО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50000"/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2547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20. «Возвращение»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928670"/>
            <a:ext cx="8715436" cy="5786478"/>
          </a:xfrm>
        </p:spPr>
        <p:txBody>
          <a:bodyPr>
            <a:noAutofit/>
          </a:bodyPr>
          <a:lstStyle/>
          <a:p>
            <a:pPr marL="0" algn="just">
              <a:buNone/>
            </a:pPr>
            <a:r>
              <a:rPr lang="ru-RU" b="1" dirty="0" smtClean="0"/>
              <a:t>	Узнав все необходимые данные, Алексей произнес их вслух и неожиданно оказался за партой в своем учебном кабинете.</a:t>
            </a:r>
          </a:p>
          <a:p>
            <a:pPr marL="0" algn="just">
              <a:buNone/>
            </a:pPr>
            <a:r>
              <a:rPr lang="ru-RU" b="1" dirty="0" smtClean="0"/>
              <a:t>	Над ним стоял педагог по Истории и пытался разбудить его. Алексей уснул на лекции, и все его приключения оказались сном.</a:t>
            </a:r>
          </a:p>
          <a:p>
            <a:pPr marL="0" algn="ctr">
              <a:buNone/>
            </a:pPr>
            <a:endParaRPr lang="ru-RU" b="1" dirty="0" smtClean="0"/>
          </a:p>
          <a:p>
            <a:pPr marL="0" algn="ctr">
              <a:buNone/>
            </a:pPr>
            <a:r>
              <a:rPr lang="ru-RU" b="1" dirty="0" smtClean="0"/>
              <a:t>Задание: Назовите Битву Великой Отечественной войны, с которой связаны все даты и события пройденной Вами игры.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368940"/>
          </a:xfrm>
        </p:spPr>
        <p:txBody>
          <a:bodyPr>
            <a:normAutofit/>
          </a:bodyPr>
          <a:lstStyle/>
          <a:p>
            <a:r>
              <a:rPr lang="ru-RU" sz="6000" dirty="0" smtClean="0"/>
              <a:t/>
            </a:r>
            <a:br>
              <a:rPr lang="ru-RU" sz="6000" dirty="0" smtClean="0"/>
            </a:br>
            <a:r>
              <a:rPr lang="ru-RU" sz="6000" dirty="0" smtClean="0"/>
              <a:t>Благодарим за участие!!!</a:t>
            </a:r>
            <a:endParaRPr lang="ru-RU" sz="6000" dirty="0"/>
          </a:p>
        </p:txBody>
      </p:sp>
      <p:pic>
        <p:nvPicPr>
          <p:cNvPr id="2050" name="Picture 2" descr="C:\Users\Пользователь\Desktop\Интеллектальному марафону\image_big_16957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3121270" cy="16906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66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Arial" pitchFamily="34" charset="0"/>
                <a:cs typeface="Arial" pitchFamily="34" charset="0"/>
              </a:rPr>
              <a:t>1. «У костра»</a:t>
            </a:r>
            <a:endParaRPr lang="ru-RU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285860"/>
            <a:ext cx="8715436" cy="5286412"/>
          </a:xfrm>
        </p:spPr>
        <p:txBody>
          <a:bodyPr>
            <a:normAutofit/>
          </a:bodyPr>
          <a:lstStyle/>
          <a:p>
            <a:pPr marL="0" indent="0" algn="just">
              <a:spcBef>
                <a:spcPts val="0"/>
              </a:spcBef>
              <a:buNone/>
            </a:pPr>
            <a:r>
              <a:rPr lang="ru-RU" sz="2400" b="1" dirty="0" smtClean="0">
                <a:cs typeface="Arial" pitchFamily="34" charset="0"/>
              </a:rPr>
              <a:t>Алексей попадает в 3 роту первого батальона Красной Армии. Неожиданно для себя он оказывается на привале у костра вместе с однополчанами и слышит среди грохочущих залпов следующие строки известного прозаика и поэта:</a:t>
            </a:r>
          </a:p>
          <a:p>
            <a:pPr marL="0" indent="0" algn="ctr">
              <a:spcBef>
                <a:spcPts val="0"/>
              </a:spcBef>
              <a:buNone/>
            </a:pPr>
            <a:r>
              <a:rPr lang="ru-RU" sz="2000" b="1" dirty="0" smtClean="0">
                <a:cs typeface="Arial" pitchFamily="34" charset="0"/>
              </a:rPr>
              <a:t>…</a:t>
            </a:r>
          </a:p>
          <a:p>
            <a:pPr marL="0" indent="0" algn="ctr">
              <a:spcBef>
                <a:spcPts val="0"/>
              </a:spcBef>
              <a:buNone/>
            </a:pPr>
            <a:r>
              <a:rPr lang="ru-RU" sz="2800" b="1" dirty="0" smtClean="0">
                <a:cs typeface="Arial" pitchFamily="34" charset="0"/>
              </a:rPr>
              <a:t>В тургеневских охотничьих местах</a:t>
            </a:r>
          </a:p>
          <a:p>
            <a:pPr marL="0" indent="0" algn="ctr">
              <a:spcBef>
                <a:spcPts val="0"/>
              </a:spcBef>
              <a:buNone/>
            </a:pPr>
            <a:r>
              <a:rPr lang="ru-RU" sz="2800" b="1" dirty="0" smtClean="0">
                <a:cs typeface="Arial" pitchFamily="34" charset="0"/>
              </a:rPr>
              <a:t>Воронки, груды мертвого металла.</a:t>
            </a:r>
          </a:p>
          <a:p>
            <a:pPr marL="0" indent="0" algn="ctr">
              <a:spcBef>
                <a:spcPts val="0"/>
              </a:spcBef>
              <a:buNone/>
            </a:pPr>
            <a:r>
              <a:rPr lang="ru-RU" sz="2800" b="1" dirty="0" smtClean="0">
                <a:cs typeface="Arial" pitchFamily="34" charset="0"/>
              </a:rPr>
              <a:t>Здесь за день по двенадцати атак </a:t>
            </a:r>
          </a:p>
          <a:p>
            <a:pPr marL="0" indent="0" algn="ctr">
              <a:spcBef>
                <a:spcPts val="0"/>
              </a:spcBef>
              <a:buNone/>
            </a:pPr>
            <a:r>
              <a:rPr lang="ru-RU" sz="2800" b="1" dirty="0" smtClean="0">
                <a:cs typeface="Arial" pitchFamily="34" charset="0"/>
              </a:rPr>
              <a:t>Отчаянная рота отбивала.</a:t>
            </a:r>
            <a:endParaRPr lang="ru-RU" sz="2400" b="1" dirty="0" smtClean="0">
              <a:cs typeface="Arial" pitchFamily="34" charset="0"/>
            </a:endParaRPr>
          </a:p>
          <a:p>
            <a:pPr marL="0" indent="0" algn="ctr">
              <a:spcBef>
                <a:spcPts val="0"/>
              </a:spcBef>
              <a:buNone/>
            </a:pPr>
            <a:r>
              <a:rPr lang="ru-RU" sz="2000" b="1" dirty="0" smtClean="0">
                <a:cs typeface="Arial" pitchFamily="34" charset="0"/>
              </a:rPr>
              <a:t>…</a:t>
            </a:r>
          </a:p>
          <a:p>
            <a:pPr marL="0" indent="0" algn="ctr">
              <a:spcBef>
                <a:spcPts val="0"/>
              </a:spcBef>
              <a:buNone/>
            </a:pPr>
            <a:r>
              <a:rPr lang="ru-RU" sz="2800" b="1" dirty="0" smtClean="0">
                <a:cs typeface="Arial" pitchFamily="34" charset="0"/>
              </a:rPr>
              <a:t>Задание:</a:t>
            </a:r>
          </a:p>
          <a:p>
            <a:pPr marL="0" indent="0" algn="ctr">
              <a:spcBef>
                <a:spcPts val="0"/>
              </a:spcBef>
              <a:buNone/>
            </a:pPr>
            <a:r>
              <a:rPr lang="ru-RU" sz="2800" b="1" dirty="0" smtClean="0">
                <a:cs typeface="Arial" pitchFamily="34" charset="0"/>
              </a:rPr>
              <a:t>Назовите автора этих строк.</a:t>
            </a:r>
          </a:p>
          <a:p>
            <a:pPr algn="ctr">
              <a:buNone/>
            </a:pPr>
            <a:endParaRPr lang="ru-RU" sz="2000" b="1" dirty="0" smtClean="0">
              <a:latin typeface="Arial" pitchFamily="34" charset="0"/>
              <a:cs typeface="Arial" pitchFamily="34" charset="0"/>
            </a:endParaRPr>
          </a:p>
          <a:p>
            <a:pPr algn="just">
              <a:buNone/>
            </a:pPr>
            <a:endParaRPr lang="ru-RU" sz="2000" b="1" dirty="0" smtClean="0">
              <a:latin typeface="Arial" pitchFamily="34" charset="0"/>
              <a:cs typeface="Arial" pitchFamily="34" charset="0"/>
            </a:endParaRPr>
          </a:p>
          <a:p>
            <a:pPr algn="just">
              <a:buNone/>
            </a:pPr>
            <a:endParaRPr lang="ru-RU" sz="2000" b="1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alphaModFix amt="71000"/>
            <a:lum/>
          </a:blip>
          <a:srcRect/>
          <a:stretch>
            <a:fillRect l="-12000" r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2. «Самолет»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just">
              <a:spcBef>
                <a:spcPts val="0"/>
              </a:spcBef>
              <a:buNone/>
            </a:pPr>
            <a:r>
              <a:rPr lang="ru-RU" b="1" dirty="0" smtClean="0">
                <a:latin typeface="+mj-lt"/>
                <a:cs typeface="Arial" pitchFamily="34" charset="0"/>
              </a:rPr>
              <a:t>	</a:t>
            </a:r>
            <a:r>
              <a:rPr lang="ru-RU" sz="2800" b="1" dirty="0" smtClean="0">
                <a:latin typeface="+mj-lt"/>
                <a:cs typeface="Arial" pitchFamily="34" charset="0"/>
              </a:rPr>
              <a:t>Внезапно среди мертвой тишины послышался гул немецкого самолета, летящего на высоте 8 км со скоростью 1800 км/ч. </a:t>
            </a:r>
          </a:p>
          <a:p>
            <a:pPr marL="0" indent="0" algn="just">
              <a:spcBef>
                <a:spcPts val="0"/>
              </a:spcBef>
              <a:buNone/>
            </a:pPr>
            <a:r>
              <a:rPr lang="ru-RU" sz="2800" b="1" dirty="0" smtClean="0">
                <a:latin typeface="+mj-lt"/>
                <a:cs typeface="Arial" pitchFamily="34" charset="0"/>
              </a:rPr>
              <a:t>	Задача: за сколько километров до цели летчик должен сбросить бомбу, чтобы поразить цель?</a:t>
            </a:r>
          </a:p>
          <a:p>
            <a:pPr>
              <a:buNone/>
            </a:pPr>
            <a:endParaRPr lang="ru-RU" sz="2800" b="1" dirty="0" smtClean="0">
              <a:latin typeface="+mj-lt"/>
              <a:cs typeface="Arial" pitchFamily="34" charset="0"/>
            </a:endParaRPr>
          </a:p>
          <a:p>
            <a:pPr>
              <a:buNone/>
            </a:pPr>
            <a:r>
              <a:rPr lang="ru-RU" sz="2800" b="1" dirty="0" smtClean="0">
                <a:latin typeface="+mj-lt"/>
                <a:cs typeface="Arial" pitchFamily="34" charset="0"/>
              </a:rPr>
              <a:t>1.) 10км.	2.) 20км.	3.) 15км.	4.) 5км.</a:t>
            </a:r>
            <a:endParaRPr lang="ru-RU" sz="2800" b="1" dirty="0">
              <a:latin typeface="+mj-lt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54000"/>
            <a:lum/>
          </a:blip>
          <a:srcRect/>
          <a:stretch>
            <a:fillRect l="-13000" r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3. «Ранение»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285860"/>
            <a:ext cx="8715436" cy="5214974"/>
          </a:xfrm>
        </p:spPr>
        <p:txBody>
          <a:bodyPr lIns="0" tIns="0" rIns="0" bIns="0">
            <a:normAutofit/>
          </a:bodyPr>
          <a:lstStyle/>
          <a:p>
            <a:pPr marL="0" indent="0" algn="just">
              <a:spcBef>
                <a:spcPts val="0"/>
              </a:spcBef>
              <a:buNone/>
            </a:pPr>
            <a:r>
              <a:rPr lang="ru-RU" sz="2800" b="1" dirty="0" smtClean="0">
                <a:cs typeface="Arial" pitchFamily="34" charset="0"/>
              </a:rPr>
              <a:t>	Бойцы прячутся в окопах, но Алексей, не понимая что происходит, не успевает укрыться от пуль и получает ранение в ногу. </a:t>
            </a:r>
          </a:p>
          <a:p>
            <a:pPr marL="0" indent="0" algn="just">
              <a:spcBef>
                <a:spcPts val="0"/>
              </a:spcBef>
              <a:buNone/>
            </a:pPr>
            <a:r>
              <a:rPr lang="ru-RU" sz="2800" b="1" dirty="0" smtClean="0">
                <a:cs typeface="Arial" pitchFamily="34" charset="0"/>
              </a:rPr>
              <a:t>	Его отправляют в госпиталь. Как известно, в годы войны не хватало ваты, перевязочных материалов, но советские  врачи нашли выход из сложившейся ситуации и смогли помочь нашему герою</a:t>
            </a:r>
          </a:p>
          <a:p>
            <a:pPr algn="just">
              <a:buNone/>
            </a:pPr>
            <a:endParaRPr lang="ru-RU" b="1" dirty="0" smtClean="0">
              <a:cs typeface="Arial" pitchFamily="34" charset="0"/>
            </a:endParaRPr>
          </a:p>
          <a:p>
            <a:pPr algn="ctr">
              <a:buNone/>
            </a:pPr>
            <a:r>
              <a:rPr lang="ru-RU" b="1" dirty="0" smtClean="0">
                <a:cs typeface="Arial" pitchFamily="34" charset="0"/>
              </a:rPr>
              <a:t>Задание: Что использовали советские</a:t>
            </a:r>
            <a:r>
              <a:rPr lang="ru-RU" b="1" dirty="0" smtClean="0"/>
              <a:t> врачи вместо ваты в годы Великой Отечественной войны? 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61000"/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4. «Госпиталь»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1214422"/>
            <a:ext cx="8401080" cy="5286412"/>
          </a:xfrm>
        </p:spPr>
        <p:txBody>
          <a:bodyPr>
            <a:normAutofit fontScale="92500"/>
          </a:bodyPr>
          <a:lstStyle/>
          <a:p>
            <a:pPr marL="0" indent="0" algn="just">
              <a:spcBef>
                <a:spcPts val="0"/>
              </a:spcBef>
              <a:buNone/>
            </a:pPr>
            <a:r>
              <a:rPr lang="ru-RU" sz="2800" b="1" dirty="0" smtClean="0"/>
              <a:t>	Находясь на лечении в госпитале, Алексей был удивлен, как много здесь раненых и как сложно их лечить при полном дефиците медикаментов. </a:t>
            </a:r>
          </a:p>
          <a:p>
            <a:pPr marL="0" indent="0" algn="just">
              <a:spcBef>
                <a:spcPts val="0"/>
              </a:spcBef>
              <a:buNone/>
            </a:pPr>
            <a:r>
              <a:rPr lang="ru-RU" sz="2800" b="1" dirty="0" smtClean="0"/>
              <a:t>	Но, несмотря на ожесточенные бои, большие человеческие потери, русские ученые с энтузиазмом работали над изобретением новых препаратов, способных излечить раненых. Так производство одного плесневого грибка уже было поставлено на конвейер. Именно этот грибок спас от гангрены и ампутации конечностей десятки тысяч раненых солдат.</a:t>
            </a:r>
          </a:p>
          <a:p>
            <a:pPr marL="0" indent="0" algn="just">
              <a:spcBef>
                <a:spcPts val="0"/>
              </a:spcBef>
              <a:buNone/>
            </a:pPr>
            <a:endParaRPr lang="ru-RU" sz="2800" b="1" dirty="0" smtClean="0"/>
          </a:p>
          <a:p>
            <a:pPr algn="ctr">
              <a:buNone/>
            </a:pPr>
            <a:r>
              <a:rPr lang="ru-RU" b="1" dirty="0" smtClean="0"/>
              <a:t>Задание: Назовите этот грибок?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50000"/>
            <a:lum/>
          </a:blip>
          <a:srcRect/>
          <a:stretch>
            <a:fillRect l="-12000" r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5. «Санитарный вагон»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1214422"/>
            <a:ext cx="8572560" cy="5357850"/>
          </a:xfrm>
        </p:spPr>
        <p:txBody>
          <a:bodyPr>
            <a:normAutofit/>
          </a:bodyPr>
          <a:lstStyle/>
          <a:p>
            <a:pPr marL="0" algn="just">
              <a:buNone/>
            </a:pPr>
            <a:r>
              <a:rPr lang="ru-RU" sz="2400" b="1" dirty="0" smtClean="0"/>
              <a:t>	Шли дни, Алексей часто размышлял о будущем, мечтая увидеться с близкими. Однажды ночью объявили боевую тревогу. «Немцы, Немцы!», - кричали все вокруг!!! В срочном порядке раненых посадили в Санитарный вагон поезда, движущегося со скоростью 36км/ч. Начался обстрел, и вагон был пробит пулей, летевшей перпендикулярно направлению движения вагона. Отверстие в одной стенке вагона было смещено относительно отверстия другой стенки на 3см. Ширина вагона 2,7м. </a:t>
            </a:r>
          </a:p>
          <a:p>
            <a:pPr marL="0" algn="just">
              <a:buNone/>
            </a:pPr>
            <a:endParaRPr lang="ru-RU" sz="1800" b="1" dirty="0" smtClean="0"/>
          </a:p>
          <a:p>
            <a:pPr marL="0" algn="ctr">
              <a:buNone/>
            </a:pPr>
            <a:r>
              <a:rPr lang="ru-RU" sz="2800" b="1" dirty="0" smtClean="0"/>
              <a:t>Задание: С какой скоростью летела пуля?</a:t>
            </a:r>
          </a:p>
          <a:p>
            <a:pPr marL="0" algn="ctr">
              <a:buNone/>
            </a:pPr>
            <a:endParaRPr lang="ru-RU" sz="2800" b="1" dirty="0" smtClean="0"/>
          </a:p>
          <a:p>
            <a:pPr algn="ctr">
              <a:buNone/>
            </a:pPr>
            <a:r>
              <a:rPr lang="ru-RU" dirty="0" smtClean="0"/>
              <a:t>1) 900м/с	   2) 9м/с	3) 90м/с	4)9км/ч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51000"/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0"/>
            <a:ext cx="8229600" cy="642918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6. «Песни»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2143116"/>
            <a:ext cx="9144000" cy="3643338"/>
          </a:xfrm>
        </p:spPr>
        <p:txBody>
          <a:bodyPr numCol="3">
            <a:normAutofit fontScale="70000" lnSpcReduction="20000"/>
          </a:bodyPr>
          <a:lstStyle/>
          <a:p>
            <a:pPr>
              <a:buNone/>
            </a:pPr>
            <a:endParaRPr lang="ru-RU" sz="2000" b="1" dirty="0" smtClean="0"/>
          </a:p>
          <a:p>
            <a:pPr algn="ctr">
              <a:buNone/>
            </a:pPr>
            <a:r>
              <a:rPr lang="ru-RU" b="1" dirty="0" smtClean="0"/>
              <a:t>1. </a:t>
            </a:r>
          </a:p>
          <a:p>
            <a:pPr marL="0">
              <a:buNone/>
            </a:pPr>
            <a:r>
              <a:rPr lang="ru-RU" b="1" dirty="0" smtClean="0"/>
              <a:t>Вздыхают, жалуясь, басы,</a:t>
            </a:r>
          </a:p>
          <a:p>
            <a:pPr marL="0">
              <a:buNone/>
            </a:pPr>
            <a:r>
              <a:rPr lang="ru-RU" b="1" dirty="0" smtClean="0"/>
              <a:t>И словно в забытьи</a:t>
            </a:r>
          </a:p>
          <a:p>
            <a:pPr marL="0">
              <a:buNone/>
            </a:pPr>
            <a:r>
              <a:rPr lang="ru-RU" b="1" dirty="0" smtClean="0"/>
              <a:t>Сидят и слушают бойцы,</a:t>
            </a:r>
          </a:p>
          <a:p>
            <a:pPr marL="0">
              <a:buNone/>
            </a:pPr>
            <a:r>
              <a:rPr lang="ru-RU" b="1" dirty="0" smtClean="0"/>
              <a:t>Товарищи мои.</a:t>
            </a:r>
          </a:p>
          <a:p>
            <a:pPr marL="0">
              <a:buNone/>
            </a:pPr>
            <a:endParaRPr lang="ru-RU" b="1" dirty="0" smtClean="0"/>
          </a:p>
          <a:p>
            <a:pPr marL="0">
              <a:buNone/>
            </a:pPr>
            <a:endParaRPr lang="ru-RU" b="1" dirty="0" smtClean="0"/>
          </a:p>
          <a:p>
            <a:pPr marL="0">
              <a:buNone/>
            </a:pPr>
            <a:endParaRPr lang="ru-RU" b="1" dirty="0" smtClean="0"/>
          </a:p>
          <a:p>
            <a:pPr marL="0">
              <a:buNone/>
            </a:pPr>
            <a:endParaRPr lang="ru-RU" b="1" dirty="0" smtClean="0"/>
          </a:p>
          <a:p>
            <a:pPr marL="0" algn="ctr">
              <a:buNone/>
            </a:pPr>
            <a:r>
              <a:rPr lang="ru-RU" b="1" dirty="0" smtClean="0"/>
              <a:t>2. </a:t>
            </a:r>
          </a:p>
          <a:p>
            <a:pPr marL="0">
              <a:buNone/>
            </a:pPr>
            <a:r>
              <a:rPr lang="ru-RU" b="1" dirty="0" smtClean="0"/>
              <a:t>Солдату на фронте тяжело без любимой.         </a:t>
            </a:r>
            <a:br>
              <a:rPr lang="ru-RU" b="1" dirty="0" smtClean="0"/>
            </a:br>
            <a:r>
              <a:rPr lang="ru-RU" b="1" dirty="0" smtClean="0"/>
              <a:t>Ты пиши мне почаще, пиши, не тревожь. </a:t>
            </a:r>
            <a:br>
              <a:rPr lang="ru-RU" b="1" dirty="0" smtClean="0"/>
            </a:br>
            <a:r>
              <a:rPr lang="ru-RU" b="1" dirty="0" smtClean="0"/>
              <a:t>Пылают пожары в степи нелюдимой,  </a:t>
            </a:r>
            <a:br>
              <a:rPr lang="ru-RU" b="1" dirty="0" smtClean="0"/>
            </a:br>
            <a:r>
              <a:rPr lang="ru-RU" b="1" dirty="0" smtClean="0"/>
              <a:t>Но становится легче, когда песню поешь.</a:t>
            </a:r>
          </a:p>
          <a:p>
            <a:pPr marL="0">
              <a:buNone/>
            </a:pPr>
            <a:endParaRPr lang="ru-RU" b="1" dirty="0" smtClean="0"/>
          </a:p>
          <a:p>
            <a:pPr marL="0">
              <a:buNone/>
            </a:pPr>
            <a:endParaRPr lang="ru-RU" b="1" dirty="0" smtClean="0"/>
          </a:p>
          <a:p>
            <a:pPr marL="0" algn="ctr">
              <a:buNone/>
            </a:pPr>
            <a:endParaRPr lang="ru-RU" b="1" dirty="0" smtClean="0"/>
          </a:p>
          <a:p>
            <a:pPr marL="0" algn="ctr">
              <a:buNone/>
            </a:pPr>
            <a:r>
              <a:rPr lang="ru-RU" b="1" dirty="0" smtClean="0"/>
              <a:t>3. </a:t>
            </a:r>
          </a:p>
          <a:p>
            <a:pPr marL="0">
              <a:buNone/>
            </a:pPr>
            <a:r>
              <a:rPr lang="ru-RU" b="1" dirty="0" smtClean="0"/>
              <a:t>   Приеду весною,</a:t>
            </a:r>
            <a:br>
              <a:rPr lang="ru-RU" b="1" dirty="0" smtClean="0"/>
            </a:br>
            <a:r>
              <a:rPr lang="ru-RU" b="1" dirty="0" smtClean="0"/>
              <a:t>   Ворота открою.</a:t>
            </a:r>
            <a:br>
              <a:rPr lang="ru-RU" b="1" dirty="0" smtClean="0"/>
            </a:br>
            <a:r>
              <a:rPr lang="ru-RU" b="1" dirty="0" smtClean="0"/>
              <a:t>   Я с тобой,     ты со мною</a:t>
            </a:r>
            <a:br>
              <a:rPr lang="ru-RU" b="1" dirty="0" smtClean="0"/>
            </a:br>
            <a:r>
              <a:rPr lang="ru-RU" b="1" dirty="0" smtClean="0"/>
              <a:t>   Неразлучны вовек.</a:t>
            </a:r>
            <a:br>
              <a:rPr lang="ru-RU" b="1" dirty="0" smtClean="0"/>
            </a:br>
            <a:r>
              <a:rPr lang="ru-RU" b="1" dirty="0" smtClean="0"/>
              <a:t>   В тоске и тревоге</a:t>
            </a:r>
            <a:br>
              <a:rPr lang="ru-RU" b="1" dirty="0" smtClean="0"/>
            </a:br>
            <a:r>
              <a:rPr lang="ru-RU" b="1" dirty="0" smtClean="0"/>
              <a:t>   Не стой на пороге,</a:t>
            </a:r>
            <a:br>
              <a:rPr lang="ru-RU" b="1" dirty="0" smtClean="0"/>
            </a:br>
            <a:r>
              <a:rPr lang="ru-RU" b="1" dirty="0" smtClean="0"/>
              <a:t>   Я вернусь, когда   растает снег.</a:t>
            </a:r>
            <a:endParaRPr lang="ru-RU" b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42844" y="571480"/>
            <a:ext cx="878687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dirty="0" smtClean="0"/>
              <a:t>Обстрел закончился. Люди в вагоне радовались – они были живы. Негромко, вполголоса, а через некоторое время в несколько голосов, начали раздаваться фронтовые песни, согревающие душу и сердце.</a:t>
            </a:r>
            <a:endParaRPr lang="ru-RU" sz="2400" b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571472" y="5857892"/>
            <a:ext cx="821537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/>
              <a:t>Задание: Назовите название и авторов песен?</a:t>
            </a:r>
            <a:endParaRPr lang="ru-RU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50000"/>
            <a:lum/>
          </a:blip>
          <a:srcRect/>
          <a:stretch>
            <a:fillRect l="-8000" r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46"/>
          </a:xfrm>
        </p:spPr>
        <p:txBody>
          <a:bodyPr/>
          <a:lstStyle/>
          <a:p>
            <a:r>
              <a:rPr lang="ru-RU" dirty="0" smtClean="0"/>
              <a:t>7. «Деревня»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142984"/>
            <a:ext cx="8715436" cy="5429288"/>
          </a:xfrm>
        </p:spPr>
        <p:txBody>
          <a:bodyPr/>
          <a:lstStyle/>
          <a:p>
            <a:pPr marL="0" algn="just">
              <a:buNone/>
            </a:pPr>
            <a:r>
              <a:rPr lang="ru-RU" dirty="0" smtClean="0"/>
              <a:t>	</a:t>
            </a:r>
            <a:r>
              <a:rPr lang="ru-RU" sz="2800" b="1" dirty="0" smtClean="0"/>
              <a:t>Поезд прибыл в место следования. Алексей вышел на станции между городами Курск и Белгород, находящейся в деревне на равнинной территории, которую раньше называли «</a:t>
            </a:r>
            <a:r>
              <a:rPr lang="ru-RU" sz="2800" b="1" dirty="0" err="1" smtClean="0"/>
              <a:t>Юдинка</a:t>
            </a:r>
            <a:r>
              <a:rPr lang="ru-RU" sz="2800" b="1" dirty="0" smtClean="0"/>
              <a:t>»</a:t>
            </a:r>
          </a:p>
          <a:p>
            <a:pPr algn="ctr">
              <a:buNone/>
            </a:pPr>
            <a:r>
              <a:rPr lang="ru-RU" sz="2800" b="1" dirty="0" smtClean="0"/>
              <a:t>Координаты нахождения деревни: </a:t>
            </a:r>
          </a:p>
          <a:p>
            <a:pPr algn="ctr">
              <a:buNone/>
            </a:pPr>
            <a:r>
              <a:rPr lang="ru-RU" sz="2800" b="1" dirty="0" smtClean="0"/>
              <a:t>51˚ северной широты</a:t>
            </a:r>
          </a:p>
          <a:p>
            <a:pPr algn="ctr">
              <a:buNone/>
            </a:pPr>
            <a:r>
              <a:rPr lang="ru-RU" sz="2800" b="1" dirty="0" smtClean="0"/>
              <a:t>36 ˚ восточной долготы. </a:t>
            </a:r>
          </a:p>
          <a:p>
            <a:pPr algn="just">
              <a:buNone/>
            </a:pPr>
            <a:endParaRPr lang="ru-RU" sz="2800" b="1" dirty="0" smtClean="0"/>
          </a:p>
          <a:p>
            <a:pPr algn="just">
              <a:buNone/>
            </a:pPr>
            <a:r>
              <a:rPr lang="ru-RU" sz="2800" b="1" dirty="0" smtClean="0"/>
              <a:t>Задание: Назовите деревню, в которой высадился Алексей Иванов?</a:t>
            </a:r>
            <a:endParaRPr lang="ru-RU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872</TotalTime>
  <Words>484</Words>
  <Application>Microsoft Office PowerPoint</Application>
  <PresentationFormat>Экран (4:3)</PresentationFormat>
  <Paragraphs>220</Paragraphs>
  <Slides>23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Тема Office</vt:lpstr>
      <vt:lpstr>Государственное автономное профессиональное образовательное учреждение Свердловской области  «Красноуральский многопрофильный техникум»   Интеллектуальный марафон 2020  Посвященный 75-летию Победы в Великой Отечественной войне 1941-1945 годов.</vt:lpstr>
      <vt:lpstr>Слайд 2</vt:lpstr>
      <vt:lpstr>1. «У костра»</vt:lpstr>
      <vt:lpstr>2. «Самолет»</vt:lpstr>
      <vt:lpstr>3. «Ранение»</vt:lpstr>
      <vt:lpstr>4. «Госпиталь»</vt:lpstr>
      <vt:lpstr>5. «Санитарный вагон»</vt:lpstr>
      <vt:lpstr>6. «Песни»</vt:lpstr>
      <vt:lpstr>7. «Деревня» </vt:lpstr>
      <vt:lpstr>8. «Год Даты»</vt:lpstr>
      <vt:lpstr>9. «Допрос»</vt:lpstr>
      <vt:lpstr>10. «Наркоз»</vt:lpstr>
      <vt:lpstr>11. «Машина»</vt:lpstr>
      <vt:lpstr>12. «Снаряд»</vt:lpstr>
      <vt:lpstr>13. «Река»</vt:lpstr>
      <vt:lpstr>14. «Донесение»</vt:lpstr>
      <vt:lpstr>15. «Азбука МОРЗЕ»</vt:lpstr>
      <vt:lpstr>16. «Сообщение»</vt:lpstr>
      <vt:lpstr>17. «Конечная станция»</vt:lpstr>
      <vt:lpstr>18. «Салют»</vt:lpstr>
      <vt:lpstr>19. «Дата»</vt:lpstr>
      <vt:lpstr>20. «Возвращение»</vt:lpstr>
      <vt:lpstr> Благодарим за участие!!!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Пользователь</dc:creator>
  <cp:lastModifiedBy>Пользователь</cp:lastModifiedBy>
  <cp:revision>93</cp:revision>
  <dcterms:created xsi:type="dcterms:W3CDTF">2020-01-24T09:38:31Z</dcterms:created>
  <dcterms:modified xsi:type="dcterms:W3CDTF">2020-02-12T08:55:49Z</dcterms:modified>
</cp:coreProperties>
</file>